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44"/>
  </p:notesMasterIdLst>
  <p:sldIdLst>
    <p:sldId id="258" r:id="rId3"/>
    <p:sldId id="294" r:id="rId4"/>
    <p:sldId id="293" r:id="rId5"/>
    <p:sldId id="266" r:id="rId6"/>
    <p:sldId id="268" r:id="rId7"/>
    <p:sldId id="269" r:id="rId8"/>
    <p:sldId id="271" r:id="rId9"/>
    <p:sldId id="290" r:id="rId10"/>
    <p:sldId id="276" r:id="rId11"/>
    <p:sldId id="277" r:id="rId12"/>
    <p:sldId id="278" r:id="rId13"/>
    <p:sldId id="279" r:id="rId14"/>
    <p:sldId id="274" r:id="rId15"/>
    <p:sldId id="283" r:id="rId16"/>
    <p:sldId id="284" r:id="rId17"/>
    <p:sldId id="285" r:id="rId18"/>
    <p:sldId id="286" r:id="rId19"/>
    <p:sldId id="288" r:id="rId20"/>
    <p:sldId id="289" r:id="rId21"/>
    <p:sldId id="295" r:id="rId22"/>
    <p:sldId id="296" r:id="rId23"/>
    <p:sldId id="297" r:id="rId24"/>
    <p:sldId id="306" r:id="rId25"/>
    <p:sldId id="307" r:id="rId26"/>
    <p:sldId id="308" r:id="rId27"/>
    <p:sldId id="309" r:id="rId28"/>
    <p:sldId id="312" r:id="rId29"/>
    <p:sldId id="313" r:id="rId30"/>
    <p:sldId id="314" r:id="rId31"/>
    <p:sldId id="315" r:id="rId32"/>
    <p:sldId id="318" r:id="rId33"/>
    <p:sldId id="319" r:id="rId34"/>
    <p:sldId id="320" r:id="rId35"/>
    <p:sldId id="321" r:id="rId36"/>
    <p:sldId id="330" r:id="rId37"/>
    <p:sldId id="329" r:id="rId38"/>
    <p:sldId id="332" r:id="rId39"/>
    <p:sldId id="331" r:id="rId40"/>
    <p:sldId id="333" r:id="rId41"/>
    <p:sldId id="334" r:id="rId42"/>
    <p:sldId id="339" r:id="rId4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AB00"/>
    <a:srgbClr val="E6821A"/>
    <a:srgbClr val="E37400"/>
    <a:srgbClr val="72727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8" d="100"/>
          <a:sy n="68" d="100"/>
        </p:scale>
        <p:origin x="79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02FF6A-5F86-443B-B4FF-170567FC8122}" type="doc">
      <dgm:prSet loTypeId="urn:microsoft.com/office/officeart/2009/layout/CircleArrowProcess" loCatId="process" qsTypeId="urn:microsoft.com/office/officeart/2005/8/quickstyle/simple1" qsCatId="simple" csTypeId="urn:microsoft.com/office/officeart/2005/8/colors/colorful1" csCatId="colorful" phldr="1"/>
      <dgm:spPr/>
      <dgm:t>
        <a:bodyPr/>
        <a:lstStyle/>
        <a:p>
          <a:endParaRPr lang="pt-BR"/>
        </a:p>
      </dgm:t>
    </dgm:pt>
    <dgm:pt modelId="{B30E410A-4DCC-4761-91A9-5CE3EB109791}">
      <dgm:prSet phldrT="[Texto]" custT="1"/>
      <dgm:spPr/>
      <dgm:t>
        <a:bodyPr/>
        <a:lstStyle/>
        <a:p>
          <a:r>
            <a:rPr lang="pt-BR" sz="2400" b="1" i="0" dirty="0"/>
            <a:t>Quais são os elementos-chave para o alcance dos indicadores da APS?</a:t>
          </a:r>
          <a:endParaRPr lang="pt-BR" sz="2400" b="1" dirty="0"/>
        </a:p>
      </dgm:t>
    </dgm:pt>
    <dgm:pt modelId="{08FE5983-0088-4979-BBF8-637F51243CB0}" type="parTrans" cxnId="{E5402E54-5946-43D0-9F87-F0DFAD1CFA57}">
      <dgm:prSet/>
      <dgm:spPr/>
      <dgm:t>
        <a:bodyPr/>
        <a:lstStyle/>
        <a:p>
          <a:endParaRPr lang="pt-BR"/>
        </a:p>
      </dgm:t>
    </dgm:pt>
    <dgm:pt modelId="{9EF4B634-9189-4CA6-9A8C-21CFF989B546}" type="sibTrans" cxnId="{E5402E54-5946-43D0-9F87-F0DFAD1CFA57}">
      <dgm:prSet/>
      <dgm:spPr/>
      <dgm:t>
        <a:bodyPr/>
        <a:lstStyle/>
        <a:p>
          <a:endParaRPr lang="pt-BR"/>
        </a:p>
      </dgm:t>
    </dgm:pt>
    <dgm:pt modelId="{5256B6D9-66E1-4283-82EF-C231A70EF32B}" type="pres">
      <dgm:prSet presAssocID="{C102FF6A-5F86-443B-B4FF-170567FC8122}" presName="Name0" presStyleCnt="0">
        <dgm:presLayoutVars>
          <dgm:chMax val="7"/>
          <dgm:chPref val="7"/>
          <dgm:dir/>
          <dgm:animLvl val="lvl"/>
        </dgm:presLayoutVars>
      </dgm:prSet>
      <dgm:spPr/>
    </dgm:pt>
    <dgm:pt modelId="{DB9B1E48-E9EE-4A69-ABEC-684304FE05B9}" type="pres">
      <dgm:prSet presAssocID="{B30E410A-4DCC-4761-91A9-5CE3EB109791}" presName="Accent1" presStyleCnt="0"/>
      <dgm:spPr/>
    </dgm:pt>
    <dgm:pt modelId="{98874058-8D36-416E-9FFA-DCE6FB4A4E1A}" type="pres">
      <dgm:prSet presAssocID="{B30E410A-4DCC-4761-91A9-5CE3EB109791}" presName="Accent" presStyleLbl="node1" presStyleIdx="0" presStyleCnt="1"/>
      <dgm:spPr>
        <a:solidFill>
          <a:srgbClr val="E37400"/>
        </a:solidFill>
      </dgm:spPr>
    </dgm:pt>
    <dgm:pt modelId="{A4803724-3D76-4B96-9601-8AD8002CBB7B}" type="pres">
      <dgm:prSet presAssocID="{B30E410A-4DCC-4761-91A9-5CE3EB109791}" presName="Parent1" presStyleLbl="revTx" presStyleIdx="0" presStyleCnt="1">
        <dgm:presLayoutVars>
          <dgm:chMax val="1"/>
          <dgm:chPref val="1"/>
          <dgm:bulletEnabled val="1"/>
        </dgm:presLayoutVars>
      </dgm:prSet>
      <dgm:spPr/>
    </dgm:pt>
  </dgm:ptLst>
  <dgm:cxnLst>
    <dgm:cxn modelId="{42A3A802-E258-4EBA-A888-0CA462E872B7}" type="presOf" srcId="{B30E410A-4DCC-4761-91A9-5CE3EB109791}" destId="{A4803724-3D76-4B96-9601-8AD8002CBB7B}" srcOrd="0" destOrd="0" presId="urn:microsoft.com/office/officeart/2009/layout/CircleArrowProcess"/>
    <dgm:cxn modelId="{11BAE106-CE24-4FCA-AB07-C5DD9856D691}" type="presOf" srcId="{C102FF6A-5F86-443B-B4FF-170567FC8122}" destId="{5256B6D9-66E1-4283-82EF-C231A70EF32B}" srcOrd="0" destOrd="0" presId="urn:microsoft.com/office/officeart/2009/layout/CircleArrowProcess"/>
    <dgm:cxn modelId="{E5402E54-5946-43D0-9F87-F0DFAD1CFA57}" srcId="{C102FF6A-5F86-443B-B4FF-170567FC8122}" destId="{B30E410A-4DCC-4761-91A9-5CE3EB109791}" srcOrd="0" destOrd="0" parTransId="{08FE5983-0088-4979-BBF8-637F51243CB0}" sibTransId="{9EF4B634-9189-4CA6-9A8C-21CFF989B546}"/>
    <dgm:cxn modelId="{743D6F53-C291-4D85-8422-79FFA4F5C90F}" type="presParOf" srcId="{5256B6D9-66E1-4283-82EF-C231A70EF32B}" destId="{DB9B1E48-E9EE-4A69-ABEC-684304FE05B9}" srcOrd="0" destOrd="0" presId="urn:microsoft.com/office/officeart/2009/layout/CircleArrowProcess"/>
    <dgm:cxn modelId="{C360B763-012A-491C-88AF-7C0F3E6FC650}" type="presParOf" srcId="{DB9B1E48-E9EE-4A69-ABEC-684304FE05B9}" destId="{98874058-8D36-416E-9FFA-DCE6FB4A4E1A}" srcOrd="0" destOrd="0" presId="urn:microsoft.com/office/officeart/2009/layout/CircleArrowProcess"/>
    <dgm:cxn modelId="{E2FBC9C6-7B0B-42D8-84E0-04DC4055B92D}" type="presParOf" srcId="{5256B6D9-66E1-4283-82EF-C231A70EF32B}" destId="{A4803724-3D76-4B96-9601-8AD8002CBB7B}" srcOrd="1" destOrd="0" presId="urn:microsoft.com/office/officeart/2009/layout/CircleArrowProcess"/>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AB16249-B3D4-4A9F-B27F-9753F6F6AF98}" type="doc">
      <dgm:prSet loTypeId="urn:microsoft.com/office/officeart/2005/8/layout/cycle2" loCatId="cycle" qsTypeId="urn:microsoft.com/office/officeart/2005/8/quickstyle/3d3" qsCatId="3D" csTypeId="urn:microsoft.com/office/officeart/2005/8/colors/accent6_3" csCatId="accent6" phldr="1"/>
      <dgm:spPr/>
      <dgm:t>
        <a:bodyPr/>
        <a:lstStyle/>
        <a:p>
          <a:endParaRPr lang="pt-BR"/>
        </a:p>
      </dgm:t>
    </dgm:pt>
    <dgm:pt modelId="{59648CE1-D384-40CF-8C3A-EFAFA04F626E}">
      <dgm:prSet phldrT="[Texto]"/>
      <dgm:spPr>
        <a:solidFill>
          <a:srgbClr val="E6821A"/>
        </a:solidFill>
      </dgm:spPr>
      <dgm:t>
        <a:bodyPr/>
        <a:lstStyle/>
        <a:p>
          <a:r>
            <a:rPr lang="pt-BR"/>
            <a:t>Ação</a:t>
          </a:r>
          <a:endParaRPr lang="pt-BR" dirty="0"/>
        </a:p>
      </dgm:t>
    </dgm:pt>
    <dgm:pt modelId="{C97A2F4C-DC13-4BF1-A6A5-59BB1ED9DB1E}" type="parTrans" cxnId="{159EA21C-F3E4-4F4E-83B7-79A52223D3A5}">
      <dgm:prSet/>
      <dgm:spPr/>
      <dgm:t>
        <a:bodyPr/>
        <a:lstStyle/>
        <a:p>
          <a:endParaRPr lang="pt-BR">
            <a:solidFill>
              <a:srgbClr val="FFD803"/>
            </a:solidFill>
          </a:endParaRPr>
        </a:p>
      </dgm:t>
    </dgm:pt>
    <dgm:pt modelId="{8170AD3A-D204-446F-AA84-64ACA20F7DD3}" type="sibTrans" cxnId="{159EA21C-F3E4-4F4E-83B7-79A52223D3A5}">
      <dgm:prSet/>
      <dgm:spPr>
        <a:solidFill>
          <a:srgbClr val="E6821A"/>
        </a:solidFill>
      </dgm:spPr>
      <dgm:t>
        <a:bodyPr/>
        <a:lstStyle/>
        <a:p>
          <a:endParaRPr lang="pt-BR">
            <a:solidFill>
              <a:srgbClr val="FFD803"/>
            </a:solidFill>
          </a:endParaRPr>
        </a:p>
      </dgm:t>
    </dgm:pt>
    <dgm:pt modelId="{D36147C7-173C-45ED-A64D-56EEAA07B7E2}">
      <dgm:prSet phldrT="[Texto]"/>
      <dgm:spPr>
        <a:solidFill>
          <a:srgbClr val="F9AB00"/>
        </a:solidFill>
      </dgm:spPr>
      <dgm:t>
        <a:bodyPr/>
        <a:lstStyle/>
        <a:p>
          <a:r>
            <a:rPr lang="pt-BR"/>
            <a:t>Registro</a:t>
          </a:r>
          <a:endParaRPr lang="pt-BR" dirty="0"/>
        </a:p>
      </dgm:t>
    </dgm:pt>
    <dgm:pt modelId="{D4AB3F50-1B8E-4540-801B-77C07019BCAB}" type="parTrans" cxnId="{4CC03785-E566-4C50-82E2-6C99C5BCA317}">
      <dgm:prSet/>
      <dgm:spPr/>
      <dgm:t>
        <a:bodyPr/>
        <a:lstStyle/>
        <a:p>
          <a:endParaRPr lang="pt-BR">
            <a:solidFill>
              <a:srgbClr val="FFD803"/>
            </a:solidFill>
          </a:endParaRPr>
        </a:p>
      </dgm:t>
    </dgm:pt>
    <dgm:pt modelId="{23518EF9-612D-41B0-BDEB-463413BB7F3E}" type="sibTrans" cxnId="{4CC03785-E566-4C50-82E2-6C99C5BCA317}">
      <dgm:prSet/>
      <dgm:spPr>
        <a:solidFill>
          <a:srgbClr val="F9AB00"/>
        </a:solidFill>
      </dgm:spPr>
      <dgm:t>
        <a:bodyPr/>
        <a:lstStyle/>
        <a:p>
          <a:endParaRPr lang="pt-BR">
            <a:solidFill>
              <a:srgbClr val="FFD803"/>
            </a:solidFill>
          </a:endParaRPr>
        </a:p>
      </dgm:t>
    </dgm:pt>
    <dgm:pt modelId="{DA236FA5-FAE2-458A-9D45-2B8F39CD9622}" type="pres">
      <dgm:prSet presAssocID="{AAB16249-B3D4-4A9F-B27F-9753F6F6AF98}" presName="cycle" presStyleCnt="0">
        <dgm:presLayoutVars>
          <dgm:dir/>
          <dgm:resizeHandles val="exact"/>
        </dgm:presLayoutVars>
      </dgm:prSet>
      <dgm:spPr/>
    </dgm:pt>
    <dgm:pt modelId="{CEFC4307-5455-404B-9703-36BA660B72B3}" type="pres">
      <dgm:prSet presAssocID="{59648CE1-D384-40CF-8C3A-EFAFA04F626E}" presName="node" presStyleLbl="node1" presStyleIdx="0" presStyleCnt="2">
        <dgm:presLayoutVars>
          <dgm:bulletEnabled val="1"/>
        </dgm:presLayoutVars>
      </dgm:prSet>
      <dgm:spPr/>
    </dgm:pt>
    <dgm:pt modelId="{9F24AB0F-D4AB-4495-AA4D-0F3C9988C8DF}" type="pres">
      <dgm:prSet presAssocID="{8170AD3A-D204-446F-AA84-64ACA20F7DD3}" presName="sibTrans" presStyleLbl="sibTrans2D1" presStyleIdx="0" presStyleCnt="2"/>
      <dgm:spPr/>
    </dgm:pt>
    <dgm:pt modelId="{0A14B708-014A-4525-A3F7-AD91B6546CE0}" type="pres">
      <dgm:prSet presAssocID="{8170AD3A-D204-446F-AA84-64ACA20F7DD3}" presName="connectorText" presStyleLbl="sibTrans2D1" presStyleIdx="0" presStyleCnt="2"/>
      <dgm:spPr/>
    </dgm:pt>
    <dgm:pt modelId="{25286E01-1AB6-4F17-A824-39C54586ADD4}" type="pres">
      <dgm:prSet presAssocID="{D36147C7-173C-45ED-A64D-56EEAA07B7E2}" presName="node" presStyleLbl="node1" presStyleIdx="1" presStyleCnt="2">
        <dgm:presLayoutVars>
          <dgm:bulletEnabled val="1"/>
        </dgm:presLayoutVars>
      </dgm:prSet>
      <dgm:spPr/>
    </dgm:pt>
    <dgm:pt modelId="{1D87EE53-9CB1-45D4-9E61-88DA4875D863}" type="pres">
      <dgm:prSet presAssocID="{23518EF9-612D-41B0-BDEB-463413BB7F3E}" presName="sibTrans" presStyleLbl="sibTrans2D1" presStyleIdx="1" presStyleCnt="2"/>
      <dgm:spPr/>
    </dgm:pt>
    <dgm:pt modelId="{BD5732FF-1C45-4131-A327-1646F76D17AD}" type="pres">
      <dgm:prSet presAssocID="{23518EF9-612D-41B0-BDEB-463413BB7F3E}" presName="connectorText" presStyleLbl="sibTrans2D1" presStyleIdx="1" presStyleCnt="2"/>
      <dgm:spPr/>
    </dgm:pt>
  </dgm:ptLst>
  <dgm:cxnLst>
    <dgm:cxn modelId="{CD628318-C613-44AE-B965-EBBE124C0052}" type="presOf" srcId="{23518EF9-612D-41B0-BDEB-463413BB7F3E}" destId="{1D87EE53-9CB1-45D4-9E61-88DA4875D863}" srcOrd="0" destOrd="0" presId="urn:microsoft.com/office/officeart/2005/8/layout/cycle2"/>
    <dgm:cxn modelId="{159EA21C-F3E4-4F4E-83B7-79A52223D3A5}" srcId="{AAB16249-B3D4-4A9F-B27F-9753F6F6AF98}" destId="{59648CE1-D384-40CF-8C3A-EFAFA04F626E}" srcOrd="0" destOrd="0" parTransId="{C97A2F4C-DC13-4BF1-A6A5-59BB1ED9DB1E}" sibTransId="{8170AD3A-D204-446F-AA84-64ACA20F7DD3}"/>
    <dgm:cxn modelId="{14A68948-70F4-44BD-B262-A15CBF4CDB04}" type="presOf" srcId="{AAB16249-B3D4-4A9F-B27F-9753F6F6AF98}" destId="{DA236FA5-FAE2-458A-9D45-2B8F39CD9622}" srcOrd="0" destOrd="0" presId="urn:microsoft.com/office/officeart/2005/8/layout/cycle2"/>
    <dgm:cxn modelId="{D549F871-78A7-44EB-BD33-107D6D0EE0D6}" type="presOf" srcId="{8170AD3A-D204-446F-AA84-64ACA20F7DD3}" destId="{0A14B708-014A-4525-A3F7-AD91B6546CE0}" srcOrd="1" destOrd="0" presId="urn:microsoft.com/office/officeart/2005/8/layout/cycle2"/>
    <dgm:cxn modelId="{4CC03785-E566-4C50-82E2-6C99C5BCA317}" srcId="{AAB16249-B3D4-4A9F-B27F-9753F6F6AF98}" destId="{D36147C7-173C-45ED-A64D-56EEAA07B7E2}" srcOrd="1" destOrd="0" parTransId="{D4AB3F50-1B8E-4540-801B-77C07019BCAB}" sibTransId="{23518EF9-612D-41B0-BDEB-463413BB7F3E}"/>
    <dgm:cxn modelId="{3888549C-BB28-47E6-AE4F-655624C7B771}" type="presOf" srcId="{8170AD3A-D204-446F-AA84-64ACA20F7DD3}" destId="{9F24AB0F-D4AB-4495-AA4D-0F3C9988C8DF}" srcOrd="0" destOrd="0" presId="urn:microsoft.com/office/officeart/2005/8/layout/cycle2"/>
    <dgm:cxn modelId="{7D4D4CBE-21AA-45FC-AD76-4223028DCA36}" type="presOf" srcId="{23518EF9-612D-41B0-BDEB-463413BB7F3E}" destId="{BD5732FF-1C45-4131-A327-1646F76D17AD}" srcOrd="1" destOrd="0" presId="urn:microsoft.com/office/officeart/2005/8/layout/cycle2"/>
    <dgm:cxn modelId="{62A690E9-0076-47FE-8052-042B0CFE198E}" type="presOf" srcId="{D36147C7-173C-45ED-A64D-56EEAA07B7E2}" destId="{25286E01-1AB6-4F17-A824-39C54586ADD4}" srcOrd="0" destOrd="0" presId="urn:microsoft.com/office/officeart/2005/8/layout/cycle2"/>
    <dgm:cxn modelId="{D26E0AFD-210C-4CB8-92D8-6C8AE92691AA}" type="presOf" srcId="{59648CE1-D384-40CF-8C3A-EFAFA04F626E}" destId="{CEFC4307-5455-404B-9703-36BA660B72B3}" srcOrd="0" destOrd="0" presId="urn:microsoft.com/office/officeart/2005/8/layout/cycle2"/>
    <dgm:cxn modelId="{6CE6458D-A862-41CE-BCAA-8DD38A0A5E03}" type="presParOf" srcId="{DA236FA5-FAE2-458A-9D45-2B8F39CD9622}" destId="{CEFC4307-5455-404B-9703-36BA660B72B3}" srcOrd="0" destOrd="0" presId="urn:microsoft.com/office/officeart/2005/8/layout/cycle2"/>
    <dgm:cxn modelId="{FB6C3604-E602-4247-823F-DFB8FFBDA59D}" type="presParOf" srcId="{DA236FA5-FAE2-458A-9D45-2B8F39CD9622}" destId="{9F24AB0F-D4AB-4495-AA4D-0F3C9988C8DF}" srcOrd="1" destOrd="0" presId="urn:microsoft.com/office/officeart/2005/8/layout/cycle2"/>
    <dgm:cxn modelId="{F3115880-23D3-4D88-B579-7087CF39C663}" type="presParOf" srcId="{9F24AB0F-D4AB-4495-AA4D-0F3C9988C8DF}" destId="{0A14B708-014A-4525-A3F7-AD91B6546CE0}" srcOrd="0" destOrd="0" presId="urn:microsoft.com/office/officeart/2005/8/layout/cycle2"/>
    <dgm:cxn modelId="{7D609533-713D-4DC2-9F92-E6C13A0EE93A}" type="presParOf" srcId="{DA236FA5-FAE2-458A-9D45-2B8F39CD9622}" destId="{25286E01-1AB6-4F17-A824-39C54586ADD4}" srcOrd="2" destOrd="0" presId="urn:microsoft.com/office/officeart/2005/8/layout/cycle2"/>
    <dgm:cxn modelId="{EF7B97BA-1D5F-41E4-ADEC-BC0E9E23E3E4}" type="presParOf" srcId="{DA236FA5-FAE2-458A-9D45-2B8F39CD9622}" destId="{1D87EE53-9CB1-45D4-9E61-88DA4875D863}" srcOrd="3" destOrd="0" presId="urn:microsoft.com/office/officeart/2005/8/layout/cycle2"/>
    <dgm:cxn modelId="{BE09AA6D-6819-4834-A8E1-674AA67A0D70}" type="presParOf" srcId="{1D87EE53-9CB1-45D4-9E61-88DA4875D863}" destId="{BD5732FF-1C45-4131-A327-1646F76D17AD}" srcOrd="0" destOrd="0" presId="urn:microsoft.com/office/officeart/2005/8/layout/cycle2"/>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874058-8D36-416E-9FFA-DCE6FB4A4E1A}">
      <dsp:nvSpPr>
        <dsp:cNvPr id="0" name=""/>
        <dsp:cNvSpPr/>
      </dsp:nvSpPr>
      <dsp:spPr>
        <a:xfrm>
          <a:off x="2916030" y="0"/>
          <a:ext cx="5935245" cy="5936566"/>
        </a:xfrm>
        <a:prstGeom prst="circularArrow">
          <a:avLst>
            <a:gd name="adj1" fmla="val 10980"/>
            <a:gd name="adj2" fmla="val 1142322"/>
            <a:gd name="adj3" fmla="val 9000000"/>
            <a:gd name="adj4" fmla="val 10800000"/>
            <a:gd name="adj5" fmla="val 12500"/>
          </a:avLst>
        </a:prstGeom>
        <a:solidFill>
          <a:srgbClr val="E374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803724-3D76-4B96-9601-8AD8002CBB7B}">
      <dsp:nvSpPr>
        <dsp:cNvPr id="0" name=""/>
        <dsp:cNvSpPr/>
      </dsp:nvSpPr>
      <dsp:spPr>
        <a:xfrm>
          <a:off x="4226742" y="2149036"/>
          <a:ext cx="3311921" cy="16557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pt-BR" sz="2400" b="1" i="0" kern="1200" dirty="0"/>
            <a:t>Quais são os elementos-chave para o alcance dos indicadores da APS?</a:t>
          </a:r>
          <a:endParaRPr lang="pt-BR" sz="2400" b="1" kern="1200" dirty="0"/>
        </a:p>
      </dsp:txBody>
      <dsp:txXfrm>
        <a:off x="4226742" y="2149036"/>
        <a:ext cx="3311921" cy="16557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FC4307-5455-404B-9703-36BA660B72B3}">
      <dsp:nvSpPr>
        <dsp:cNvPr id="0" name=""/>
        <dsp:cNvSpPr/>
      </dsp:nvSpPr>
      <dsp:spPr>
        <a:xfrm>
          <a:off x="906" y="118095"/>
          <a:ext cx="4758059" cy="4758059"/>
        </a:xfrm>
        <a:prstGeom prst="ellipse">
          <a:avLst/>
        </a:prstGeom>
        <a:solidFill>
          <a:srgbClr val="E6821A"/>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pt-BR" sz="6500" kern="1200"/>
            <a:t>Ação</a:t>
          </a:r>
          <a:endParaRPr lang="pt-BR" sz="6500" kern="1200" dirty="0"/>
        </a:p>
      </dsp:txBody>
      <dsp:txXfrm>
        <a:off x="697708" y="814897"/>
        <a:ext cx="3364455" cy="3364455"/>
      </dsp:txXfrm>
    </dsp:sp>
    <dsp:sp modelId="{9F24AB0F-D4AB-4495-AA4D-0F3C9988C8DF}">
      <dsp:nvSpPr>
        <dsp:cNvPr id="0" name=""/>
        <dsp:cNvSpPr/>
      </dsp:nvSpPr>
      <dsp:spPr>
        <a:xfrm>
          <a:off x="4388525" y="-554445"/>
          <a:ext cx="2967572" cy="1605845"/>
        </a:xfrm>
        <a:prstGeom prst="rightArrow">
          <a:avLst>
            <a:gd name="adj1" fmla="val 60000"/>
            <a:gd name="adj2" fmla="val 50000"/>
          </a:avLst>
        </a:prstGeom>
        <a:solidFill>
          <a:srgbClr val="E6821A"/>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pt-BR" sz="5500" kern="1200">
            <a:solidFill>
              <a:srgbClr val="FFD803"/>
            </a:solidFill>
          </a:endParaRPr>
        </a:p>
      </dsp:txBody>
      <dsp:txXfrm>
        <a:off x="4388525" y="-233276"/>
        <a:ext cx="2485819" cy="963507"/>
      </dsp:txXfrm>
    </dsp:sp>
    <dsp:sp modelId="{25286E01-1AB6-4F17-A824-39C54586ADD4}">
      <dsp:nvSpPr>
        <dsp:cNvPr id="0" name=""/>
        <dsp:cNvSpPr/>
      </dsp:nvSpPr>
      <dsp:spPr>
        <a:xfrm>
          <a:off x="7153634" y="118095"/>
          <a:ext cx="4758059" cy="4758059"/>
        </a:xfrm>
        <a:prstGeom prst="ellipse">
          <a:avLst/>
        </a:prstGeom>
        <a:solidFill>
          <a:srgbClr val="F9AB00"/>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2550" tIns="82550" rIns="82550" bIns="82550" numCol="1" spcCol="1270" anchor="ctr" anchorCtr="0">
          <a:noAutofit/>
        </a:bodyPr>
        <a:lstStyle/>
        <a:p>
          <a:pPr marL="0" lvl="0" indent="0" algn="ctr" defTabSz="2889250">
            <a:lnSpc>
              <a:spcPct val="90000"/>
            </a:lnSpc>
            <a:spcBef>
              <a:spcPct val="0"/>
            </a:spcBef>
            <a:spcAft>
              <a:spcPct val="35000"/>
            </a:spcAft>
            <a:buNone/>
          </a:pPr>
          <a:r>
            <a:rPr lang="pt-BR" sz="6500" kern="1200"/>
            <a:t>Registro</a:t>
          </a:r>
          <a:endParaRPr lang="pt-BR" sz="6500" kern="1200" dirty="0"/>
        </a:p>
      </dsp:txBody>
      <dsp:txXfrm>
        <a:off x="7850436" y="814897"/>
        <a:ext cx="3364455" cy="3364455"/>
      </dsp:txXfrm>
    </dsp:sp>
    <dsp:sp modelId="{1D87EE53-9CB1-45D4-9E61-88DA4875D863}">
      <dsp:nvSpPr>
        <dsp:cNvPr id="0" name=""/>
        <dsp:cNvSpPr/>
      </dsp:nvSpPr>
      <dsp:spPr>
        <a:xfrm rot="10800000">
          <a:off x="4556501" y="3942849"/>
          <a:ext cx="2967572" cy="1605845"/>
        </a:xfrm>
        <a:prstGeom prst="rightArrow">
          <a:avLst>
            <a:gd name="adj1" fmla="val 60000"/>
            <a:gd name="adj2" fmla="val 50000"/>
          </a:avLst>
        </a:prstGeom>
        <a:solidFill>
          <a:srgbClr val="F9AB00"/>
        </a:solidFill>
        <a:ln>
          <a:noFill/>
        </a:ln>
        <a:effectLst/>
        <a:scene3d>
          <a:camera prst="orthographicFront">
            <a:rot lat="0" lon="0" rev="0"/>
          </a:camera>
          <a:lightRig rig="contrasting" dir="t">
            <a:rot lat="0" lon="0" rev="1200000"/>
          </a:lightRig>
        </a:scene3d>
        <a:sp3d z="-182000" contourW="19050" prstMaterial="metal">
          <a:bevelT w="88900" h="203200"/>
          <a:bevelB w="165100" h="254000"/>
        </a:sp3d>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444750">
            <a:lnSpc>
              <a:spcPct val="90000"/>
            </a:lnSpc>
            <a:spcBef>
              <a:spcPct val="0"/>
            </a:spcBef>
            <a:spcAft>
              <a:spcPct val="35000"/>
            </a:spcAft>
            <a:buNone/>
          </a:pPr>
          <a:endParaRPr lang="pt-BR" sz="5500" kern="1200">
            <a:solidFill>
              <a:srgbClr val="FFD803"/>
            </a:solidFill>
          </a:endParaRPr>
        </a:p>
      </dsp:txBody>
      <dsp:txXfrm rot="10800000">
        <a:off x="5038254" y="4264018"/>
        <a:ext cx="2485819" cy="963507"/>
      </dsp:txXfrm>
    </dsp:sp>
  </dsp:spTree>
</dsp:drawing>
</file>

<file path=ppt/diagrams/layout1.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6D01101-2BCB-4DE4-AB54-1D49FBAD6410}" type="datetimeFigureOut">
              <a:rPr lang="pt-BR" smtClean="0"/>
              <a:t>19/07/2023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D86E9-5B11-4B99-BA12-762ABE3FFFBF}" type="slidenum">
              <a:rPr lang="pt-BR" smtClean="0"/>
              <a:t>‹nº›</a:t>
            </a:fld>
            <a:endParaRPr lang="pt-BR"/>
          </a:p>
        </p:txBody>
      </p:sp>
    </p:spTree>
    <p:extLst>
      <p:ext uri="{BB962C8B-B14F-4D97-AF65-F5344CB8AC3E}">
        <p14:creationId xmlns:p14="http://schemas.microsoft.com/office/powerpoint/2010/main" val="1815297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svg"/><Relationship Id="rId7" Type="http://schemas.openxmlformats.org/officeDocument/2006/relationships/image" Target="../media/image7.sv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svg"/><Relationship Id="rId4" Type="http://schemas.openxmlformats.org/officeDocument/2006/relationships/image" Target="../media/image4.png"/><Relationship Id="rId9" Type="http://schemas.openxmlformats.org/officeDocument/2006/relationships/image" Target="../media/image9.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ítulo e Conteúdo">
    <p:bg>
      <p:bgPr>
        <a:solidFill>
          <a:schemeClr val="bg1">
            <a:alpha val="9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CBC5D9-B05A-0F58-79FE-782F05C4AB8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6088CC6-C8B9-4F59-37E4-89F87FACF1C1}"/>
              </a:ext>
            </a:extLst>
          </p:cNvPr>
          <p:cNvSpPr>
            <a:spLocks noGrp="1"/>
          </p:cNvSpPr>
          <p:nvPr>
            <p:ph idx="1"/>
          </p:nvPr>
        </p:nvSpPr>
        <p:spPr/>
        <p:txBody>
          <a:bodyPr/>
          <a:lstStyle>
            <a:lvl1pPr marL="228600" indent="-228600">
              <a:buFontTx/>
              <a:buBlip>
                <a:blip r:embed="rId2">
                  <a:extLst>
                    <a:ext uri="{96DAC541-7B7A-43D3-8B79-37D633B846F1}">
                      <asvg:svgBlip xmlns:asvg="http://schemas.microsoft.com/office/drawing/2016/SVG/main" r:embed="rId3"/>
                    </a:ext>
                  </a:extLst>
                </a:blip>
              </a:buBlip>
              <a:defRPr>
                <a:solidFill>
                  <a:schemeClr val="tx1"/>
                </a:solidFill>
                <a:highlight>
                  <a:srgbClr val="FFFF00"/>
                </a:highlight>
              </a:defRPr>
            </a:lvl1pPr>
            <a:lvl2pPr marL="685800" indent="-228600">
              <a:buFontTx/>
              <a:buBlip>
                <a:blip r:embed="rId4">
                  <a:extLst>
                    <a:ext uri="{96DAC541-7B7A-43D3-8B79-37D633B846F1}">
                      <asvg:svgBlip xmlns:asvg="http://schemas.microsoft.com/office/drawing/2016/SVG/main" r:embed="rId5"/>
                    </a:ext>
                  </a:extLst>
                </a:blip>
              </a:buBlip>
              <a:defRPr>
                <a:highlight>
                  <a:srgbClr val="00FF00"/>
                </a:highlight>
              </a:defRPr>
            </a:lvl2pPr>
            <a:lvl3pPr marL="1143000" indent="-228600">
              <a:buFontTx/>
              <a:buBlip>
                <a:blip r:embed="rId6">
                  <a:extLst>
                    <a:ext uri="{96DAC541-7B7A-43D3-8B79-37D633B846F1}">
                      <asvg:svgBlip xmlns:asvg="http://schemas.microsoft.com/office/drawing/2016/SVG/main" r:embed="rId7"/>
                    </a:ext>
                  </a:extLst>
                </a:blip>
              </a:buBlip>
              <a:defRPr>
                <a:highlight>
                  <a:srgbClr val="00FFFF"/>
                </a:highlight>
              </a:defRPr>
            </a:lvl3pPr>
            <a:lvl4pPr marL="1600200" indent="-228600">
              <a:buFontTx/>
              <a:buBlip>
                <a:blip r:embed="rId8">
                  <a:extLst>
                    <a:ext uri="{96DAC541-7B7A-43D3-8B79-37D633B846F1}">
                      <asvg:svgBlip xmlns:asvg="http://schemas.microsoft.com/office/drawing/2016/SVG/main" r:embed="rId9"/>
                    </a:ext>
                  </a:extLst>
                </a:blip>
              </a:buBlip>
              <a:defRPr>
                <a:highlight>
                  <a:srgbClr val="FF00FF"/>
                </a:highlight>
              </a:defRPr>
            </a:lvl4pPr>
            <a:lvl5pPr>
              <a:defRPr>
                <a:highlight>
                  <a:srgbClr val="FF0000"/>
                </a:highlight>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1972938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D031BB6E-275E-411C-2736-2D5A55D4A69C}"/>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606F257E-3B7C-25B4-7593-5DC0E9756492}"/>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5078F451-1D14-9A49-102E-48F57B545B28}"/>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19/07/2023</a:t>
            </a:fld>
            <a:endParaRPr lang="pt-BR"/>
          </a:p>
        </p:txBody>
      </p:sp>
      <p:sp>
        <p:nvSpPr>
          <p:cNvPr id="5" name="Espaço Reservado para Rodapé 4">
            <a:extLst>
              <a:ext uri="{FF2B5EF4-FFF2-40B4-BE49-F238E27FC236}">
                <a16:creationId xmlns:a16="http://schemas.microsoft.com/office/drawing/2014/main" id="{220EA116-3EE6-2F35-3459-C0C1D878C513}"/>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DDD24E0C-4D14-93F6-118A-E360FF59E952}"/>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37259010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9EAC692B-4BE7-BEE8-3F06-8CDA8D263571}"/>
              </a:ext>
            </a:extLst>
          </p:cNvPr>
          <p:cNvPicPr>
            <a:picLocks noChangeAspect="1"/>
          </p:cNvPicPr>
          <p:nvPr userDrawn="1"/>
        </p:nvPicPr>
        <p:blipFill>
          <a:blip r:embed="rId2"/>
          <a:stretch>
            <a:fillRect/>
          </a:stretch>
        </p:blipFill>
        <p:spPr>
          <a:xfrm>
            <a:off x="-1" y="1673"/>
            <a:ext cx="12292149" cy="6854653"/>
          </a:xfrm>
          <a:prstGeom prst="rect">
            <a:avLst/>
          </a:prstGeom>
        </p:spPr>
      </p:pic>
    </p:spTree>
    <p:extLst>
      <p:ext uri="{BB962C8B-B14F-4D97-AF65-F5344CB8AC3E}">
        <p14:creationId xmlns:p14="http://schemas.microsoft.com/office/powerpoint/2010/main" val="2535263184"/>
      </p:ext>
    </p:extLst>
  </p:cSld>
  <p:clrMapOvr>
    <a:masterClrMapping/>
  </p:clrMapOvr>
  <p:extLst>
    <p:ext uri="{DCECCB84-F9BA-43D5-87BE-67443E8EF086}">
      <p15:sldGuideLst xmlns:p15="http://schemas.microsoft.com/office/powerpoint/2012/main">
        <p15:guide id="1" orient="horz" pos="2137"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7255B-900E-5136-476F-6FB88B9516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4ECF4BBE-58E4-7455-8850-99D52E5108AB}"/>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AC17DF0-0364-A5EF-8430-7EA08B4A14E3}"/>
              </a:ext>
            </a:extLst>
          </p:cNvPr>
          <p:cNvSpPr>
            <a:spLocks noGrp="1"/>
          </p:cNvSpPr>
          <p:nvPr>
            <p:ph type="dt" sz="half" idx="10"/>
          </p:nvPr>
        </p:nvSpPr>
        <p:spPr/>
        <p:txBody>
          <a:bodyPr/>
          <a:lstStyle/>
          <a:p>
            <a:fld id="{8A0999B5-8817-4236-BDFE-880354E18494}" type="datetimeFigureOut">
              <a:rPr lang="pt-BR" smtClean="0"/>
              <a:t>19/07/2023</a:t>
            </a:fld>
            <a:endParaRPr lang="pt-BR"/>
          </a:p>
        </p:txBody>
      </p:sp>
      <p:sp>
        <p:nvSpPr>
          <p:cNvPr id="5" name="Espaço Reservado para Rodapé 4">
            <a:extLst>
              <a:ext uri="{FF2B5EF4-FFF2-40B4-BE49-F238E27FC236}">
                <a16:creationId xmlns:a16="http://schemas.microsoft.com/office/drawing/2014/main" id="{F515B5E2-E9CF-DD4A-4FF2-9F6ED4B4C6E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95578823-8505-E873-27D0-E3403B517245}"/>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1027881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67C2DD-9EBF-E559-1BF3-9A853441824D}"/>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2084630A-40B6-8EC8-28E2-22421FF33FD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ABE2B6A3-518C-F229-7287-CD1D89834C83}"/>
              </a:ext>
            </a:extLst>
          </p:cNvPr>
          <p:cNvSpPr>
            <a:spLocks noGrp="1"/>
          </p:cNvSpPr>
          <p:nvPr>
            <p:ph type="dt" sz="half" idx="10"/>
          </p:nvPr>
        </p:nvSpPr>
        <p:spPr/>
        <p:txBody>
          <a:bodyPr/>
          <a:lstStyle/>
          <a:p>
            <a:fld id="{8A0999B5-8817-4236-BDFE-880354E18494}" type="datetimeFigureOut">
              <a:rPr lang="pt-BR" smtClean="0"/>
              <a:t>19/07/2023</a:t>
            </a:fld>
            <a:endParaRPr lang="pt-BR"/>
          </a:p>
        </p:txBody>
      </p:sp>
      <p:sp>
        <p:nvSpPr>
          <p:cNvPr id="5" name="Espaço Reservado para Rodapé 4">
            <a:extLst>
              <a:ext uri="{FF2B5EF4-FFF2-40B4-BE49-F238E27FC236}">
                <a16:creationId xmlns:a16="http://schemas.microsoft.com/office/drawing/2014/main" id="{B0039209-89E4-9F22-C0ED-D1E36BD30CA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E2FBA29-B279-01FF-55FD-4A629A841B1E}"/>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1541022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F8B410-BBD0-759A-8F10-D2E41B39AD72}"/>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6B1B1F7B-8EE1-7982-3A96-718A17A58835}"/>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5D7A6607-9853-53B0-B371-9018AB7429C4}"/>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25ACF9F-E0B4-710C-D563-7BBC3920EE9B}"/>
              </a:ext>
            </a:extLst>
          </p:cNvPr>
          <p:cNvSpPr>
            <a:spLocks noGrp="1"/>
          </p:cNvSpPr>
          <p:nvPr>
            <p:ph type="dt" sz="half" idx="10"/>
          </p:nvPr>
        </p:nvSpPr>
        <p:spPr/>
        <p:txBody>
          <a:bodyPr/>
          <a:lstStyle/>
          <a:p>
            <a:fld id="{8A0999B5-8817-4236-BDFE-880354E18494}" type="datetimeFigureOut">
              <a:rPr lang="pt-BR" smtClean="0"/>
              <a:t>19/07/2023</a:t>
            </a:fld>
            <a:endParaRPr lang="pt-BR"/>
          </a:p>
        </p:txBody>
      </p:sp>
      <p:sp>
        <p:nvSpPr>
          <p:cNvPr id="6" name="Espaço Reservado para Rodapé 5">
            <a:extLst>
              <a:ext uri="{FF2B5EF4-FFF2-40B4-BE49-F238E27FC236}">
                <a16:creationId xmlns:a16="http://schemas.microsoft.com/office/drawing/2014/main" id="{274FE64C-6DA5-19B4-BD9B-34A3132750B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9E7D7D06-6B04-519E-B7DA-188B1E71AC01}"/>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172736128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B9DDCEB-3116-BBD5-4CA6-9D4D18334CC5}"/>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4448A60B-1F8F-6933-0B40-AC858ABA85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68C2EB16-D740-B030-4A51-6FB3FC30733C}"/>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6D827E07-31B6-1827-B4E1-8527232FAE1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0B41CC7C-1C8D-4BF6-9312-B20FA5AB20C8}"/>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7C52CDE-95E5-709D-9362-900FCEF633A0}"/>
              </a:ext>
            </a:extLst>
          </p:cNvPr>
          <p:cNvSpPr>
            <a:spLocks noGrp="1"/>
          </p:cNvSpPr>
          <p:nvPr>
            <p:ph type="dt" sz="half" idx="10"/>
          </p:nvPr>
        </p:nvSpPr>
        <p:spPr/>
        <p:txBody>
          <a:bodyPr/>
          <a:lstStyle/>
          <a:p>
            <a:fld id="{8A0999B5-8817-4236-BDFE-880354E18494}" type="datetimeFigureOut">
              <a:rPr lang="pt-BR" smtClean="0"/>
              <a:t>19/07/2023</a:t>
            </a:fld>
            <a:endParaRPr lang="pt-BR"/>
          </a:p>
        </p:txBody>
      </p:sp>
      <p:sp>
        <p:nvSpPr>
          <p:cNvPr id="8" name="Espaço Reservado para Rodapé 7">
            <a:extLst>
              <a:ext uri="{FF2B5EF4-FFF2-40B4-BE49-F238E27FC236}">
                <a16:creationId xmlns:a16="http://schemas.microsoft.com/office/drawing/2014/main" id="{9E31CC56-2132-59FF-EFFD-82BC11C3383B}"/>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7348A65C-B460-5FBB-29B6-1F87FB73B2D1}"/>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193941813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97BE57B-83FE-7317-F4CE-11610B67163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2ECD7FA8-D735-7C7A-AF0C-769BA9BF86EB}"/>
              </a:ext>
            </a:extLst>
          </p:cNvPr>
          <p:cNvSpPr>
            <a:spLocks noGrp="1"/>
          </p:cNvSpPr>
          <p:nvPr>
            <p:ph type="dt" sz="half" idx="10"/>
          </p:nvPr>
        </p:nvSpPr>
        <p:spPr/>
        <p:txBody>
          <a:bodyPr/>
          <a:lstStyle/>
          <a:p>
            <a:fld id="{8A0999B5-8817-4236-BDFE-880354E18494}" type="datetimeFigureOut">
              <a:rPr lang="pt-BR" smtClean="0"/>
              <a:t>19/07/2023</a:t>
            </a:fld>
            <a:endParaRPr lang="pt-BR"/>
          </a:p>
        </p:txBody>
      </p:sp>
      <p:sp>
        <p:nvSpPr>
          <p:cNvPr id="4" name="Espaço Reservado para Rodapé 3">
            <a:extLst>
              <a:ext uri="{FF2B5EF4-FFF2-40B4-BE49-F238E27FC236}">
                <a16:creationId xmlns:a16="http://schemas.microsoft.com/office/drawing/2014/main" id="{30824297-389E-71CA-EA8F-6C6CC55FFF61}"/>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8492DD83-6EDF-B12E-FC2C-C7A19CCC1721}"/>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16889342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44C08B6B-A83E-21E6-46A7-84C0993E881D}"/>
              </a:ext>
            </a:extLst>
          </p:cNvPr>
          <p:cNvSpPr>
            <a:spLocks noGrp="1"/>
          </p:cNvSpPr>
          <p:nvPr>
            <p:ph type="dt" sz="half" idx="10"/>
          </p:nvPr>
        </p:nvSpPr>
        <p:spPr/>
        <p:txBody>
          <a:bodyPr/>
          <a:lstStyle/>
          <a:p>
            <a:fld id="{8A0999B5-8817-4236-BDFE-880354E18494}" type="datetimeFigureOut">
              <a:rPr lang="pt-BR" smtClean="0"/>
              <a:t>19/07/2023</a:t>
            </a:fld>
            <a:endParaRPr lang="pt-BR"/>
          </a:p>
        </p:txBody>
      </p:sp>
      <p:sp>
        <p:nvSpPr>
          <p:cNvPr id="3" name="Espaço Reservado para Rodapé 2">
            <a:extLst>
              <a:ext uri="{FF2B5EF4-FFF2-40B4-BE49-F238E27FC236}">
                <a16:creationId xmlns:a16="http://schemas.microsoft.com/office/drawing/2014/main" id="{2E92A9A0-A7C6-4A7C-B527-C8CEFD0726B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699CBAEC-9770-BDAB-3685-F48FA448B79B}"/>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610649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413740-9F9C-66D9-6EF1-07306864710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C46C465A-4040-AF27-3452-C6E0998DE7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F10B6ADA-E337-8778-168C-A7142DB847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1E09C3A-3D32-61C3-AAC6-49F04870F34E}"/>
              </a:ext>
            </a:extLst>
          </p:cNvPr>
          <p:cNvSpPr>
            <a:spLocks noGrp="1"/>
          </p:cNvSpPr>
          <p:nvPr>
            <p:ph type="dt" sz="half" idx="10"/>
          </p:nvPr>
        </p:nvSpPr>
        <p:spPr/>
        <p:txBody>
          <a:bodyPr/>
          <a:lstStyle/>
          <a:p>
            <a:fld id="{8A0999B5-8817-4236-BDFE-880354E18494}" type="datetimeFigureOut">
              <a:rPr lang="pt-BR" smtClean="0"/>
              <a:t>19/07/2023</a:t>
            </a:fld>
            <a:endParaRPr lang="pt-BR"/>
          </a:p>
        </p:txBody>
      </p:sp>
      <p:sp>
        <p:nvSpPr>
          <p:cNvPr id="6" name="Espaço Reservado para Rodapé 5">
            <a:extLst>
              <a:ext uri="{FF2B5EF4-FFF2-40B4-BE49-F238E27FC236}">
                <a16:creationId xmlns:a16="http://schemas.microsoft.com/office/drawing/2014/main" id="{844B5761-B9B8-EBD1-417B-47BAA7E77F87}"/>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2D3F955-B1CE-2966-FA24-0C2BDBDE048B}"/>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31449628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5454170-6E67-7574-7DB6-8CA25CA7B38A}"/>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ED7E71AF-634D-410C-B5AB-CFEFC092E5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B09B9839-98C5-9D05-DA26-54C98B35B9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149AF2CF-46D3-6212-64EB-E04FFDD21CDC}"/>
              </a:ext>
            </a:extLst>
          </p:cNvPr>
          <p:cNvSpPr>
            <a:spLocks noGrp="1"/>
          </p:cNvSpPr>
          <p:nvPr>
            <p:ph type="dt" sz="half" idx="10"/>
          </p:nvPr>
        </p:nvSpPr>
        <p:spPr/>
        <p:txBody>
          <a:bodyPr/>
          <a:lstStyle/>
          <a:p>
            <a:fld id="{8A0999B5-8817-4236-BDFE-880354E18494}" type="datetimeFigureOut">
              <a:rPr lang="pt-BR" smtClean="0"/>
              <a:t>19/07/2023</a:t>
            </a:fld>
            <a:endParaRPr lang="pt-BR"/>
          </a:p>
        </p:txBody>
      </p:sp>
      <p:sp>
        <p:nvSpPr>
          <p:cNvPr id="6" name="Espaço Reservado para Rodapé 5">
            <a:extLst>
              <a:ext uri="{FF2B5EF4-FFF2-40B4-BE49-F238E27FC236}">
                <a16:creationId xmlns:a16="http://schemas.microsoft.com/office/drawing/2014/main" id="{E3A492A5-DA3A-D894-F06B-8BFEB4D69911}"/>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813E2E7-89AC-6F6C-5FC9-E406E6376806}"/>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3796047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D13EC8-32D1-8F2C-6D4F-7147186F0F3A}"/>
              </a:ext>
            </a:extLst>
          </p:cNvPr>
          <p:cNvSpPr>
            <a:spLocks noGrp="1"/>
          </p:cNvSpPr>
          <p:nvPr>
            <p:ph type="title"/>
          </p:nvPr>
        </p:nvSpPr>
        <p:spPr>
          <a:xfrm>
            <a:off x="130630" y="91439"/>
            <a:ext cx="1162594" cy="5956663"/>
          </a:xfrm>
        </p:spPr>
        <p:txBody>
          <a:bodyPr vert="vert270" anchor="b"/>
          <a:lstStyle>
            <a:lvl1pPr>
              <a:defRPr sz="3200"/>
            </a:lvl1pPr>
          </a:lstStyle>
          <a:p>
            <a:r>
              <a:rPr lang="pt-BR" dirty="0"/>
              <a:t>Clique para editar o título Mestre</a:t>
            </a:r>
          </a:p>
        </p:txBody>
      </p:sp>
      <p:sp>
        <p:nvSpPr>
          <p:cNvPr id="9" name="Espaço Reservado para Imagem 8">
            <a:extLst>
              <a:ext uri="{FF2B5EF4-FFF2-40B4-BE49-F238E27FC236}">
                <a16:creationId xmlns:a16="http://schemas.microsoft.com/office/drawing/2014/main" id="{98F17B7E-AB0B-C7E6-FB76-4661FEE61640}"/>
              </a:ext>
            </a:extLst>
          </p:cNvPr>
          <p:cNvSpPr>
            <a:spLocks noGrp="1"/>
          </p:cNvSpPr>
          <p:nvPr>
            <p:ph type="pic" sz="quarter" idx="10"/>
          </p:nvPr>
        </p:nvSpPr>
        <p:spPr>
          <a:xfrm>
            <a:off x="1293225" y="91439"/>
            <a:ext cx="10768146" cy="5956663"/>
          </a:xfrm>
        </p:spPr>
        <p:txBody>
          <a:bodyPr/>
          <a:lstStyle>
            <a:lvl1pPr marL="0" indent="0">
              <a:buNone/>
              <a:defRPr/>
            </a:lvl1pPr>
          </a:lstStyle>
          <a:p>
            <a:endParaRPr lang="pt-BR" dirty="0"/>
          </a:p>
        </p:txBody>
      </p:sp>
    </p:spTree>
    <p:extLst>
      <p:ext uri="{BB962C8B-B14F-4D97-AF65-F5344CB8AC3E}">
        <p14:creationId xmlns:p14="http://schemas.microsoft.com/office/powerpoint/2010/main" val="1765876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E9CBBF-F9A7-2132-D6AD-7C26485C2488}"/>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7FAE89F-3E72-CE67-07B5-EDBC04A30AFA}"/>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6C5D1E0C-C72D-237F-0899-1D2B5111556A}"/>
              </a:ext>
            </a:extLst>
          </p:cNvPr>
          <p:cNvSpPr>
            <a:spLocks noGrp="1"/>
          </p:cNvSpPr>
          <p:nvPr>
            <p:ph type="dt" sz="half" idx="10"/>
          </p:nvPr>
        </p:nvSpPr>
        <p:spPr/>
        <p:txBody>
          <a:bodyPr/>
          <a:lstStyle/>
          <a:p>
            <a:fld id="{8A0999B5-8817-4236-BDFE-880354E18494}" type="datetimeFigureOut">
              <a:rPr lang="pt-BR" smtClean="0"/>
              <a:t>19/07/2023</a:t>
            </a:fld>
            <a:endParaRPr lang="pt-BR"/>
          </a:p>
        </p:txBody>
      </p:sp>
      <p:sp>
        <p:nvSpPr>
          <p:cNvPr id="5" name="Espaço Reservado para Rodapé 4">
            <a:extLst>
              <a:ext uri="{FF2B5EF4-FFF2-40B4-BE49-F238E27FC236}">
                <a16:creationId xmlns:a16="http://schemas.microsoft.com/office/drawing/2014/main" id="{4776F7F5-467E-6B51-62DA-D29CDEED332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1EDCDFA4-5B59-4A0F-5AE1-6500F7D4A25A}"/>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37053556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6EB1DBCC-F7FF-CA31-0DD4-8D09D19990FE}"/>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3E57F652-C2B7-B511-625B-33147CF7C049}"/>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DF667CF-1115-D3E8-5C41-9706BAC92F18}"/>
              </a:ext>
            </a:extLst>
          </p:cNvPr>
          <p:cNvSpPr>
            <a:spLocks noGrp="1"/>
          </p:cNvSpPr>
          <p:nvPr>
            <p:ph type="dt" sz="half" idx="10"/>
          </p:nvPr>
        </p:nvSpPr>
        <p:spPr/>
        <p:txBody>
          <a:bodyPr/>
          <a:lstStyle/>
          <a:p>
            <a:fld id="{8A0999B5-8817-4236-BDFE-880354E18494}" type="datetimeFigureOut">
              <a:rPr lang="pt-BR" smtClean="0"/>
              <a:t>19/07/2023</a:t>
            </a:fld>
            <a:endParaRPr lang="pt-BR"/>
          </a:p>
        </p:txBody>
      </p:sp>
      <p:sp>
        <p:nvSpPr>
          <p:cNvPr id="5" name="Espaço Reservado para Rodapé 4">
            <a:extLst>
              <a:ext uri="{FF2B5EF4-FFF2-40B4-BE49-F238E27FC236}">
                <a16:creationId xmlns:a16="http://schemas.microsoft.com/office/drawing/2014/main" id="{310D0586-08B2-E2BB-F315-40058001ACCA}"/>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4ED169C9-7657-6C09-2999-B5E8D9858EAB}"/>
              </a:ext>
            </a:extLst>
          </p:cNvPr>
          <p:cNvSpPr>
            <a:spLocks noGrp="1"/>
          </p:cNvSpPr>
          <p:nvPr>
            <p:ph type="sldNum" sz="quarter" idx="12"/>
          </p:nvPr>
        </p:nvSpPr>
        <p:spPr/>
        <p:txBody>
          <a:bodyPr/>
          <a:lstStyle/>
          <a:p>
            <a:fld id="{B36C4C33-324E-4543-8483-4EB79F178DA8}" type="slidenum">
              <a:rPr lang="pt-BR" smtClean="0"/>
              <a:t>‹nº›</a:t>
            </a:fld>
            <a:endParaRPr lang="pt-BR"/>
          </a:p>
        </p:txBody>
      </p:sp>
    </p:spTree>
    <p:extLst>
      <p:ext uri="{BB962C8B-B14F-4D97-AF65-F5344CB8AC3E}">
        <p14:creationId xmlns:p14="http://schemas.microsoft.com/office/powerpoint/2010/main" val="41551706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F93D47-EA2F-752F-FDDB-33B172C3B830}"/>
              </a:ext>
            </a:extLst>
          </p:cNvPr>
          <p:cNvSpPr>
            <a:spLocks noGrp="1"/>
          </p:cNvSpPr>
          <p:nvPr>
            <p:ph type="title"/>
          </p:nvPr>
        </p:nvSpPr>
        <p:spPr>
          <a:xfrm>
            <a:off x="831850" y="1709738"/>
            <a:ext cx="10515600" cy="2852737"/>
          </a:xfrm>
          <a:solidFill>
            <a:srgbClr val="E37400"/>
          </a:solidFill>
        </p:spPr>
        <p:txBody>
          <a:bodyPr anchor="b"/>
          <a:lstStyle>
            <a:lvl1pPr>
              <a:defRPr sz="6000">
                <a:solidFill>
                  <a:schemeClr val="bg1"/>
                </a:solidFill>
              </a:defRPr>
            </a:lvl1pPr>
          </a:lstStyle>
          <a:p>
            <a:r>
              <a:rPr lang="pt-BR"/>
              <a:t>Clique para editar o título Mestre</a:t>
            </a:r>
          </a:p>
        </p:txBody>
      </p:sp>
      <p:sp>
        <p:nvSpPr>
          <p:cNvPr id="3" name="Espaço Reservado para Texto 2">
            <a:extLst>
              <a:ext uri="{FF2B5EF4-FFF2-40B4-BE49-F238E27FC236}">
                <a16:creationId xmlns:a16="http://schemas.microsoft.com/office/drawing/2014/main" id="{62EC87E8-D100-63EC-4DEA-C436FFCBF915}"/>
              </a:ext>
            </a:extLst>
          </p:cNvPr>
          <p:cNvSpPr>
            <a:spLocks noGrp="1"/>
          </p:cNvSpPr>
          <p:nvPr>
            <p:ph type="body" idx="1"/>
          </p:nvPr>
        </p:nvSpPr>
        <p:spPr>
          <a:xfrm>
            <a:off x="831850" y="4589463"/>
            <a:ext cx="10515600" cy="1500187"/>
          </a:xfrm>
          <a:solidFill>
            <a:srgbClr val="727272"/>
          </a:solidFill>
        </p:spPr>
        <p:txBody>
          <a:bodyPr/>
          <a:lstStyle>
            <a:lvl1pPr marL="0" indent="0">
              <a:buNone/>
              <a:defRPr sz="2400" b="1">
                <a:solidFill>
                  <a:schemeClr val="bg1"/>
                </a:solidFill>
                <a:latin typeface="Arial Rounded MT Bold" panose="020F07040305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dirty="0"/>
              <a:t>Clique para editar os estilos de texto Mestres</a:t>
            </a:r>
          </a:p>
        </p:txBody>
      </p:sp>
    </p:spTree>
    <p:extLst>
      <p:ext uri="{BB962C8B-B14F-4D97-AF65-F5344CB8AC3E}">
        <p14:creationId xmlns:p14="http://schemas.microsoft.com/office/powerpoint/2010/main" val="1625715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5E5EFD-96AD-42A7-8670-2B45C4C49E11}"/>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8AC329DC-6A4F-C4B5-AA58-96D98972B00A}"/>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FC0551A3-CE6B-62DA-0F36-18C2CE9AF032}"/>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D9DB247D-9DD1-AFED-54D6-FBA4C4E5868F}"/>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19/07/2023</a:t>
            </a:fld>
            <a:endParaRPr lang="pt-BR"/>
          </a:p>
        </p:txBody>
      </p:sp>
      <p:sp>
        <p:nvSpPr>
          <p:cNvPr id="6" name="Espaço Reservado para Rodapé 5">
            <a:extLst>
              <a:ext uri="{FF2B5EF4-FFF2-40B4-BE49-F238E27FC236}">
                <a16:creationId xmlns:a16="http://schemas.microsoft.com/office/drawing/2014/main" id="{D75E44FD-6918-BA39-941E-49B8E78708CF}"/>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a:extLst>
              <a:ext uri="{FF2B5EF4-FFF2-40B4-BE49-F238E27FC236}">
                <a16:creationId xmlns:a16="http://schemas.microsoft.com/office/drawing/2014/main" id="{C34A3167-C10A-AA01-FDA0-A14D0D70DCF4}"/>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2215965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5AAD63-4ABA-5B51-EB65-7E5ADA983F7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D8BA089D-0C72-71AF-A7F6-1CEFB714CEB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553C6EEA-3725-63B2-E9C5-2A81FA8A0253}"/>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1ADBE528-69AF-5311-4070-C09421B827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6E39FEC0-65E5-A97F-E2B7-5EE6E0BD72F3}"/>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7542236D-81A9-AE06-C943-53D25B542E01}"/>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19/07/2023</a:t>
            </a:fld>
            <a:endParaRPr lang="pt-BR"/>
          </a:p>
        </p:txBody>
      </p:sp>
      <p:sp>
        <p:nvSpPr>
          <p:cNvPr id="8" name="Espaço Reservado para Rodapé 7">
            <a:extLst>
              <a:ext uri="{FF2B5EF4-FFF2-40B4-BE49-F238E27FC236}">
                <a16:creationId xmlns:a16="http://schemas.microsoft.com/office/drawing/2014/main" id="{55061F59-8DA8-3C35-7040-809DCF12E442}"/>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9" name="Espaço Reservado para Número de Slide 8">
            <a:extLst>
              <a:ext uri="{FF2B5EF4-FFF2-40B4-BE49-F238E27FC236}">
                <a16:creationId xmlns:a16="http://schemas.microsoft.com/office/drawing/2014/main" id="{275E264B-57FE-C19E-19DC-FC5D9A8BFA96}"/>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17516548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764A2E-E45C-20A0-E543-BE257A479F73}"/>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C535F71B-9B54-1FFB-87B3-B13B2C5CA0C1}"/>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19/07/2023</a:t>
            </a:fld>
            <a:endParaRPr lang="pt-BR"/>
          </a:p>
        </p:txBody>
      </p:sp>
      <p:sp>
        <p:nvSpPr>
          <p:cNvPr id="4" name="Espaço Reservado para Rodapé 3">
            <a:extLst>
              <a:ext uri="{FF2B5EF4-FFF2-40B4-BE49-F238E27FC236}">
                <a16:creationId xmlns:a16="http://schemas.microsoft.com/office/drawing/2014/main" id="{94AB257B-8DFD-B1AC-0872-F4412DDD2939}"/>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5" name="Espaço Reservado para Número de Slide 4">
            <a:extLst>
              <a:ext uri="{FF2B5EF4-FFF2-40B4-BE49-F238E27FC236}">
                <a16:creationId xmlns:a16="http://schemas.microsoft.com/office/drawing/2014/main" id="{68250B1F-FECB-EF83-94EE-0C52B4396327}"/>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2240133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B80501C-3196-3506-9EFB-DAC7F31C0651}"/>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19/07/2023</a:t>
            </a:fld>
            <a:endParaRPr lang="pt-BR"/>
          </a:p>
        </p:txBody>
      </p:sp>
      <p:sp>
        <p:nvSpPr>
          <p:cNvPr id="3" name="Espaço Reservado para Rodapé 2">
            <a:extLst>
              <a:ext uri="{FF2B5EF4-FFF2-40B4-BE49-F238E27FC236}">
                <a16:creationId xmlns:a16="http://schemas.microsoft.com/office/drawing/2014/main" id="{4229BE87-F894-19F8-AFB1-BB79957740C1}"/>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4" name="Espaço Reservado para Número de Slide 3">
            <a:extLst>
              <a:ext uri="{FF2B5EF4-FFF2-40B4-BE49-F238E27FC236}">
                <a16:creationId xmlns:a16="http://schemas.microsoft.com/office/drawing/2014/main" id="{7BA5E3B0-FFEF-2C02-D9D6-582FCC0638C9}"/>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12085622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8FDAB2-3B38-55B8-1502-2EB0BCEB31B4}"/>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088C155D-0B89-721F-6688-92CD531D697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265D265E-AC59-1ABB-7D8D-180364B6BB5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B4BE407B-09DB-0B26-84A8-F4F68874650A}"/>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19/07/2023</a:t>
            </a:fld>
            <a:endParaRPr lang="pt-BR"/>
          </a:p>
        </p:txBody>
      </p:sp>
      <p:sp>
        <p:nvSpPr>
          <p:cNvPr id="6" name="Espaço Reservado para Rodapé 5">
            <a:extLst>
              <a:ext uri="{FF2B5EF4-FFF2-40B4-BE49-F238E27FC236}">
                <a16:creationId xmlns:a16="http://schemas.microsoft.com/office/drawing/2014/main" id="{7A4F67D2-94A2-2929-365C-1D5CDB7FEDD3}"/>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7" name="Espaço Reservado para Número de Slide 6">
            <a:extLst>
              <a:ext uri="{FF2B5EF4-FFF2-40B4-BE49-F238E27FC236}">
                <a16:creationId xmlns:a16="http://schemas.microsoft.com/office/drawing/2014/main" id="{487AADD0-340F-CAC5-1440-7D9BD5DC83B4}"/>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37621121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E281C7-AB0E-66A6-8C31-DD522C6783C1}"/>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576A5F4B-044D-DB96-C536-D17FE03A8E26}"/>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CE09691-8C4E-3BEC-2239-3CC7802A5E14}"/>
              </a:ext>
            </a:extLst>
          </p:cNvPr>
          <p:cNvSpPr>
            <a:spLocks noGrp="1"/>
          </p:cNvSpPr>
          <p:nvPr>
            <p:ph type="dt" sz="half" idx="10"/>
          </p:nvPr>
        </p:nvSpPr>
        <p:spPr>
          <a:xfrm>
            <a:off x="838200" y="6356350"/>
            <a:ext cx="2743200" cy="365125"/>
          </a:xfrm>
          <a:prstGeom prst="rect">
            <a:avLst/>
          </a:prstGeom>
        </p:spPr>
        <p:txBody>
          <a:bodyPr/>
          <a:lstStyle/>
          <a:p>
            <a:fld id="{AD27F826-F5D5-4C7C-9B6D-A0958E2A3134}" type="datetimeFigureOut">
              <a:rPr lang="pt-BR" smtClean="0"/>
              <a:t>19/07/2023</a:t>
            </a:fld>
            <a:endParaRPr lang="pt-BR"/>
          </a:p>
        </p:txBody>
      </p:sp>
      <p:sp>
        <p:nvSpPr>
          <p:cNvPr id="5" name="Espaço Reservado para Rodapé 4">
            <a:extLst>
              <a:ext uri="{FF2B5EF4-FFF2-40B4-BE49-F238E27FC236}">
                <a16:creationId xmlns:a16="http://schemas.microsoft.com/office/drawing/2014/main" id="{BE6C56D9-6B0D-5EB6-E510-0811767819CD}"/>
              </a:ext>
            </a:extLst>
          </p:cNvPr>
          <p:cNvSpPr>
            <a:spLocks noGrp="1"/>
          </p:cNvSpPr>
          <p:nvPr>
            <p:ph type="ftr" sz="quarter" idx="11"/>
          </p:nvPr>
        </p:nvSpPr>
        <p:spPr>
          <a:xfrm>
            <a:off x="4038600" y="6356350"/>
            <a:ext cx="4114800" cy="365125"/>
          </a:xfrm>
          <a:prstGeom prst="rect">
            <a:avLst/>
          </a:prstGeom>
        </p:spPr>
        <p:txBody>
          <a:bodyPr/>
          <a:lstStyle/>
          <a:p>
            <a:endParaRPr lang="pt-BR"/>
          </a:p>
        </p:txBody>
      </p:sp>
      <p:sp>
        <p:nvSpPr>
          <p:cNvPr id="6" name="Espaço Reservado para Número de Slide 5">
            <a:extLst>
              <a:ext uri="{FF2B5EF4-FFF2-40B4-BE49-F238E27FC236}">
                <a16:creationId xmlns:a16="http://schemas.microsoft.com/office/drawing/2014/main" id="{14A8DFF4-E339-0B41-B042-10ED5FF4BE25}"/>
              </a:ext>
            </a:extLst>
          </p:cNvPr>
          <p:cNvSpPr>
            <a:spLocks noGrp="1"/>
          </p:cNvSpPr>
          <p:nvPr>
            <p:ph type="sldNum" sz="quarter" idx="12"/>
          </p:nvPr>
        </p:nvSpPr>
        <p:spPr>
          <a:xfrm>
            <a:off x="8610600" y="6356350"/>
            <a:ext cx="2743200" cy="365125"/>
          </a:xfrm>
          <a:prstGeom prst="rect">
            <a:avLst/>
          </a:prstGeom>
        </p:spPr>
        <p:txBody>
          <a:bodyPr/>
          <a:lstStyle/>
          <a:p>
            <a:fld id="{8301A6BA-AE96-47E5-AA62-953844AE9CA2}" type="slidenum">
              <a:rPr lang="pt-BR" smtClean="0"/>
              <a:t>‹nº›</a:t>
            </a:fld>
            <a:endParaRPr lang="pt-BR"/>
          </a:p>
        </p:txBody>
      </p:sp>
    </p:spTree>
    <p:extLst>
      <p:ext uri="{BB962C8B-B14F-4D97-AF65-F5344CB8AC3E}">
        <p14:creationId xmlns:p14="http://schemas.microsoft.com/office/powerpoint/2010/main" val="3642872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28D0CEBD-5968-E653-5759-ADEF188E1C36}"/>
              </a:ext>
            </a:extLst>
          </p:cNvPr>
          <p:cNvSpPr>
            <a:spLocks noGrp="1"/>
          </p:cNvSpPr>
          <p:nvPr>
            <p:ph type="title"/>
          </p:nvPr>
        </p:nvSpPr>
        <p:spPr>
          <a:xfrm>
            <a:off x="156754" y="136526"/>
            <a:ext cx="11913326" cy="790938"/>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73FB8440-F839-E491-113C-798F673A0DAA}"/>
              </a:ext>
            </a:extLst>
          </p:cNvPr>
          <p:cNvSpPr>
            <a:spLocks noGrp="1"/>
          </p:cNvSpPr>
          <p:nvPr>
            <p:ph type="body" idx="1"/>
          </p:nvPr>
        </p:nvSpPr>
        <p:spPr>
          <a:xfrm>
            <a:off x="156754" y="1084216"/>
            <a:ext cx="11913326" cy="5331192"/>
          </a:xfrm>
          <a:prstGeom prst="rect">
            <a:avLst/>
          </a:prstGeom>
        </p:spPr>
        <p:txBody>
          <a:bodyPr vert="horz" lIns="91440" tIns="45720" rIns="91440" bIns="45720" rtlCol="0">
            <a:normAutofit/>
          </a:body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endParaRPr lang="pt-BR" dirty="0"/>
          </a:p>
        </p:txBody>
      </p:sp>
      <p:pic>
        <p:nvPicPr>
          <p:cNvPr id="5" name="Imagem 4">
            <a:extLst>
              <a:ext uri="{FF2B5EF4-FFF2-40B4-BE49-F238E27FC236}">
                <a16:creationId xmlns:a16="http://schemas.microsoft.com/office/drawing/2014/main" id="{C5E01B42-D6BF-10C5-502A-6884E06892E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10367888" y="6415408"/>
            <a:ext cx="1702191" cy="442591"/>
          </a:xfrm>
          <a:prstGeom prst="rect">
            <a:avLst/>
          </a:prstGeom>
        </p:spPr>
      </p:pic>
    </p:spTree>
    <p:extLst>
      <p:ext uri="{BB962C8B-B14F-4D97-AF65-F5344CB8AC3E}">
        <p14:creationId xmlns:p14="http://schemas.microsoft.com/office/powerpoint/2010/main" val="208615795"/>
      </p:ext>
    </p:extLst>
  </p:cSld>
  <p:clrMap bg1="lt1" tx1="dk1" bg2="lt2" tx2="dk2" accent1="accent1" accent2="accent2" accent3="accent3" accent4="accent4" accent5="accent5" accent6="accent6" hlink="hlink" folHlink="folHlink"/>
  <p:sldLayoutIdLst>
    <p:sldLayoutId id="2147483650" r:id="rId1"/>
    <p:sldLayoutId id="2147483656"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Lst>
  <p:txStyles>
    <p:titleStyle>
      <a:lvl1pPr algn="ctr" defTabSz="914400" rtl="0" eaLnBrk="1" latinLnBrk="0" hangingPunct="1">
        <a:lnSpc>
          <a:spcPct val="90000"/>
        </a:lnSpc>
        <a:spcBef>
          <a:spcPct val="0"/>
        </a:spcBef>
        <a:buNone/>
        <a:defRPr sz="4400" b="1" kern="1200">
          <a:solidFill>
            <a:srgbClr val="727272"/>
          </a:solidFill>
          <a:latin typeface="Bahnschrift SemiBold Condensed" panose="020B0502040204020203" pitchFamily="34" charset="0"/>
          <a:ea typeface="+mj-ea"/>
          <a:cs typeface="+mj-cs"/>
        </a:defRPr>
      </a:lvl1pPr>
    </p:titleStyle>
    <p:bodyStyle>
      <a:lvl1pPr marL="457200" indent="-457200" algn="l" defTabSz="914400" rtl="0" eaLnBrk="1" latinLnBrk="0" hangingPunct="1">
        <a:lnSpc>
          <a:spcPct val="90000"/>
        </a:lnSpc>
        <a:spcBef>
          <a:spcPts val="1000"/>
        </a:spcBef>
        <a:buSzPct val="150000"/>
        <a:buFont typeface="Wingdings" panose="05000000000000000000" pitchFamily="2" charset="2"/>
        <a:buChar char="v"/>
        <a:defRPr sz="2800" kern="1200">
          <a:solidFill>
            <a:srgbClr val="E37400"/>
          </a:solidFill>
          <a:latin typeface="+mn-lt"/>
          <a:ea typeface="+mn-ea"/>
          <a:cs typeface="+mn-cs"/>
        </a:defRPr>
      </a:lvl1pPr>
      <a:lvl2pPr marL="800100" indent="-342900" algn="l" defTabSz="914400" rtl="0" eaLnBrk="1" latinLnBrk="0" hangingPunct="1">
        <a:lnSpc>
          <a:spcPct val="90000"/>
        </a:lnSpc>
        <a:spcBef>
          <a:spcPts val="500"/>
        </a:spcBef>
        <a:buSzPct val="150000"/>
        <a:buFont typeface="Wingdings" panose="05000000000000000000" pitchFamily="2" charset="2"/>
        <a:buChar char="Ø"/>
        <a:defRPr sz="2400" kern="1200">
          <a:solidFill>
            <a:srgbClr val="E37400"/>
          </a:solidFill>
          <a:latin typeface="+mn-lt"/>
          <a:ea typeface="+mn-ea"/>
          <a:cs typeface="+mn-cs"/>
        </a:defRPr>
      </a:lvl2pPr>
      <a:lvl3pPr marL="1143000" indent="-228600" algn="l" defTabSz="914400" rtl="0" eaLnBrk="1" latinLnBrk="0" hangingPunct="1">
        <a:lnSpc>
          <a:spcPct val="90000"/>
        </a:lnSpc>
        <a:spcBef>
          <a:spcPts val="500"/>
        </a:spcBef>
        <a:buSzPct val="150000"/>
        <a:buFont typeface="Arial" panose="020B0604020202020204" pitchFamily="34" charset="0"/>
        <a:buChar char="•"/>
        <a:defRPr sz="2000" kern="1200">
          <a:solidFill>
            <a:srgbClr val="E37400"/>
          </a:solidFill>
          <a:latin typeface="+mn-lt"/>
          <a:ea typeface="+mn-ea"/>
          <a:cs typeface="+mn-cs"/>
        </a:defRPr>
      </a:lvl3pPr>
      <a:lvl4pPr marL="1600200" indent="-228600" algn="l" defTabSz="914400" rtl="0" eaLnBrk="1" latinLnBrk="0" hangingPunct="1">
        <a:lnSpc>
          <a:spcPct val="90000"/>
        </a:lnSpc>
        <a:spcBef>
          <a:spcPts val="500"/>
        </a:spcBef>
        <a:buSzPct val="150000"/>
        <a:buFont typeface="Wingdings" panose="05000000000000000000" pitchFamily="2" charset="2"/>
        <a:buChar char="ü"/>
        <a:defRPr sz="1800" kern="1200">
          <a:solidFill>
            <a:srgbClr val="E37400"/>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rgbClr val="E37400"/>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28224E6-0FBB-12BB-1868-051F317834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6BDE74C7-2C88-D339-B385-48A954F4BEF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0B0C87B-913A-FD25-7D6A-8BA429E7E6C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999B5-8817-4236-BDFE-880354E18494}" type="datetimeFigureOut">
              <a:rPr lang="pt-BR" smtClean="0"/>
              <a:t>19/07/2023</a:t>
            </a:fld>
            <a:endParaRPr lang="pt-BR"/>
          </a:p>
        </p:txBody>
      </p:sp>
      <p:sp>
        <p:nvSpPr>
          <p:cNvPr id="5" name="Espaço Reservado para Rodapé 4">
            <a:extLst>
              <a:ext uri="{FF2B5EF4-FFF2-40B4-BE49-F238E27FC236}">
                <a16:creationId xmlns:a16="http://schemas.microsoft.com/office/drawing/2014/main" id="{F19919D1-3223-3FB2-DF90-BA04BC25E7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F1FAC72A-A553-E1D2-F3EB-D0047E81D1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6C4C33-324E-4543-8483-4EB79F178DA8}" type="slidenum">
              <a:rPr lang="pt-BR" smtClean="0"/>
              <a:t>‹nº›</a:t>
            </a:fld>
            <a:endParaRPr lang="pt-BR"/>
          </a:p>
        </p:txBody>
      </p:sp>
    </p:spTree>
    <p:extLst>
      <p:ext uri="{BB962C8B-B14F-4D97-AF65-F5344CB8AC3E}">
        <p14:creationId xmlns:p14="http://schemas.microsoft.com/office/powerpoint/2010/main" val="279410744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692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76C80D-2CEB-DB60-523F-8B56A99B516A}"/>
              </a:ext>
            </a:extLst>
          </p:cNvPr>
          <p:cNvSpPr>
            <a:spLocks noGrp="1"/>
          </p:cNvSpPr>
          <p:nvPr>
            <p:ph type="title"/>
          </p:nvPr>
        </p:nvSpPr>
        <p:spPr/>
        <p:txBody>
          <a:bodyPr/>
          <a:lstStyle/>
          <a:p>
            <a:r>
              <a:rPr lang="pt-BR" dirty="0"/>
              <a:t>Registro de antecedentes resolvidos</a:t>
            </a:r>
          </a:p>
        </p:txBody>
      </p:sp>
      <p:pic>
        <p:nvPicPr>
          <p:cNvPr id="7" name="Espaço Reservado para Imagem 6">
            <a:extLst>
              <a:ext uri="{FF2B5EF4-FFF2-40B4-BE49-F238E27FC236}">
                <a16:creationId xmlns:a16="http://schemas.microsoft.com/office/drawing/2014/main" id="{E7540A95-98B6-D572-0F4A-8C88EA02B804}"/>
              </a:ext>
            </a:extLst>
          </p:cNvPr>
          <p:cNvPicPr>
            <a:picLocks noGrp="1" noChangeAspect="1"/>
          </p:cNvPicPr>
          <p:nvPr>
            <p:ph type="pic" sz="quarter" idx="10"/>
          </p:nvPr>
        </p:nvPicPr>
        <p:blipFill rotWithShape="1">
          <a:blip r:embed="rId2"/>
          <a:srcRect l="1185" t="8126" r="2272" b="19843"/>
          <a:stretch/>
        </p:blipFill>
        <p:spPr>
          <a:xfrm>
            <a:off x="1420837" y="91440"/>
            <a:ext cx="10640533" cy="5956662"/>
          </a:xfrm>
        </p:spPr>
      </p:pic>
      <p:sp>
        <p:nvSpPr>
          <p:cNvPr id="8" name="Seta: para a Direita 7">
            <a:extLst>
              <a:ext uri="{FF2B5EF4-FFF2-40B4-BE49-F238E27FC236}">
                <a16:creationId xmlns:a16="http://schemas.microsoft.com/office/drawing/2014/main" id="{ECFE7251-33DA-FA0E-A657-082D923979B9}"/>
              </a:ext>
            </a:extLst>
          </p:cNvPr>
          <p:cNvSpPr/>
          <p:nvPr/>
        </p:nvSpPr>
        <p:spPr>
          <a:xfrm>
            <a:off x="7582486" y="2391507"/>
            <a:ext cx="1955409" cy="464234"/>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5795A882-43DE-B1E2-3712-F98F2C2AFC68}"/>
              </a:ext>
            </a:extLst>
          </p:cNvPr>
          <p:cNvPicPr>
            <a:picLocks noChangeAspect="1"/>
          </p:cNvPicPr>
          <p:nvPr/>
        </p:nvPicPr>
        <p:blipFill rotWithShape="1">
          <a:blip r:embed="rId3"/>
          <a:srcRect l="10608" t="5304" r="2118" b="32710"/>
          <a:stretch/>
        </p:blipFill>
        <p:spPr>
          <a:xfrm>
            <a:off x="1293224" y="91439"/>
            <a:ext cx="10768146" cy="5956663"/>
          </a:xfrm>
          <a:prstGeom prst="rect">
            <a:avLst/>
          </a:prstGeom>
        </p:spPr>
      </p:pic>
      <p:sp>
        <p:nvSpPr>
          <p:cNvPr id="11" name="Retângulo 10">
            <a:extLst>
              <a:ext uri="{FF2B5EF4-FFF2-40B4-BE49-F238E27FC236}">
                <a16:creationId xmlns:a16="http://schemas.microsoft.com/office/drawing/2014/main" id="{96E47E70-4E52-94E9-DFDA-362A26A1D19A}"/>
              </a:ext>
            </a:extLst>
          </p:cNvPr>
          <p:cNvSpPr/>
          <p:nvPr/>
        </p:nvSpPr>
        <p:spPr>
          <a:xfrm>
            <a:off x="1842868" y="2574388"/>
            <a:ext cx="8426547" cy="234930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6CD28BF0-1F83-23FC-7ABF-46C76BBEF10F}"/>
              </a:ext>
            </a:extLst>
          </p:cNvPr>
          <p:cNvSpPr/>
          <p:nvPr/>
        </p:nvSpPr>
        <p:spPr>
          <a:xfrm>
            <a:off x="4825218" y="1856936"/>
            <a:ext cx="1688123" cy="478301"/>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6" name="Imagem 15">
            <a:extLst>
              <a:ext uri="{FF2B5EF4-FFF2-40B4-BE49-F238E27FC236}">
                <a16:creationId xmlns:a16="http://schemas.microsoft.com/office/drawing/2014/main" id="{5ABCBB79-36AE-4310-4F4E-E004B72A4FD0}"/>
              </a:ext>
            </a:extLst>
          </p:cNvPr>
          <p:cNvPicPr>
            <a:picLocks noChangeAspect="1"/>
          </p:cNvPicPr>
          <p:nvPr/>
        </p:nvPicPr>
        <p:blipFill rotWithShape="1">
          <a:blip r:embed="rId4"/>
          <a:srcRect l="1073" t="5517" r="3192" b="21422"/>
          <a:stretch/>
        </p:blipFill>
        <p:spPr>
          <a:xfrm>
            <a:off x="1293224" y="91438"/>
            <a:ext cx="10768146" cy="5956664"/>
          </a:xfrm>
          <a:prstGeom prst="rect">
            <a:avLst/>
          </a:prstGeom>
        </p:spPr>
      </p:pic>
      <p:sp>
        <p:nvSpPr>
          <p:cNvPr id="17" name="Retângulo 16">
            <a:extLst>
              <a:ext uri="{FF2B5EF4-FFF2-40B4-BE49-F238E27FC236}">
                <a16:creationId xmlns:a16="http://schemas.microsoft.com/office/drawing/2014/main" id="{3BF5F073-1AFA-7174-BC71-1800B03C95A5}"/>
              </a:ext>
            </a:extLst>
          </p:cNvPr>
          <p:cNvSpPr/>
          <p:nvPr/>
        </p:nvSpPr>
        <p:spPr>
          <a:xfrm>
            <a:off x="2996418" y="2391507"/>
            <a:ext cx="7400610" cy="46423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Retângulo 17">
            <a:extLst>
              <a:ext uri="{FF2B5EF4-FFF2-40B4-BE49-F238E27FC236}">
                <a16:creationId xmlns:a16="http://schemas.microsoft.com/office/drawing/2014/main" id="{E26190D8-EBB3-09A9-935D-E19E80FFA38F}"/>
              </a:ext>
            </a:extLst>
          </p:cNvPr>
          <p:cNvSpPr/>
          <p:nvPr/>
        </p:nvSpPr>
        <p:spPr>
          <a:xfrm>
            <a:off x="4431323" y="3263705"/>
            <a:ext cx="956603" cy="46423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Imagem 18">
            <a:extLst>
              <a:ext uri="{FF2B5EF4-FFF2-40B4-BE49-F238E27FC236}">
                <a16:creationId xmlns:a16="http://schemas.microsoft.com/office/drawing/2014/main" id="{20C793B2-5A10-00D9-5B82-F09EE03811E4}"/>
              </a:ext>
            </a:extLst>
          </p:cNvPr>
          <p:cNvPicPr>
            <a:picLocks noChangeAspect="1"/>
          </p:cNvPicPr>
          <p:nvPr/>
        </p:nvPicPr>
        <p:blipFill rotWithShape="1">
          <a:blip r:embed="rId5"/>
          <a:srcRect t="5517" r="5500" b="28194"/>
          <a:stretch/>
        </p:blipFill>
        <p:spPr>
          <a:xfrm>
            <a:off x="1293224" y="91438"/>
            <a:ext cx="10768146" cy="5956662"/>
          </a:xfrm>
          <a:prstGeom prst="rect">
            <a:avLst/>
          </a:prstGeom>
        </p:spPr>
      </p:pic>
      <p:sp>
        <p:nvSpPr>
          <p:cNvPr id="20" name="Retângulo 19">
            <a:extLst>
              <a:ext uri="{FF2B5EF4-FFF2-40B4-BE49-F238E27FC236}">
                <a16:creationId xmlns:a16="http://schemas.microsoft.com/office/drawing/2014/main" id="{73E7A220-9744-A46D-3A56-A7CD2033567F}"/>
              </a:ext>
            </a:extLst>
          </p:cNvPr>
          <p:cNvSpPr/>
          <p:nvPr/>
        </p:nvSpPr>
        <p:spPr>
          <a:xfrm>
            <a:off x="9889588" y="4825218"/>
            <a:ext cx="881575" cy="61897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2" name="Imagem 21">
            <a:extLst>
              <a:ext uri="{FF2B5EF4-FFF2-40B4-BE49-F238E27FC236}">
                <a16:creationId xmlns:a16="http://schemas.microsoft.com/office/drawing/2014/main" id="{062789A2-BD5B-BDC6-24ED-10BD80381668}"/>
              </a:ext>
            </a:extLst>
          </p:cNvPr>
          <p:cNvPicPr>
            <a:picLocks noChangeAspect="1"/>
          </p:cNvPicPr>
          <p:nvPr/>
        </p:nvPicPr>
        <p:blipFill rotWithShape="1">
          <a:blip r:embed="rId6"/>
          <a:srcRect l="2769" t="5517" b="32094"/>
          <a:stretch/>
        </p:blipFill>
        <p:spPr>
          <a:xfrm>
            <a:off x="1293223" y="91436"/>
            <a:ext cx="10768147" cy="5956664"/>
          </a:xfrm>
          <a:prstGeom prst="rect">
            <a:avLst/>
          </a:prstGeom>
        </p:spPr>
      </p:pic>
      <p:pic>
        <p:nvPicPr>
          <p:cNvPr id="24" name="Imagem 23">
            <a:extLst>
              <a:ext uri="{FF2B5EF4-FFF2-40B4-BE49-F238E27FC236}">
                <a16:creationId xmlns:a16="http://schemas.microsoft.com/office/drawing/2014/main" id="{258653CC-FB40-D100-90D0-9E2E0CB7A53D}"/>
              </a:ext>
            </a:extLst>
          </p:cNvPr>
          <p:cNvPicPr>
            <a:picLocks noChangeAspect="1"/>
          </p:cNvPicPr>
          <p:nvPr/>
        </p:nvPicPr>
        <p:blipFill rotWithShape="1">
          <a:blip r:embed="rId7"/>
          <a:srcRect t="6543" r="2962" b="28195"/>
          <a:stretch/>
        </p:blipFill>
        <p:spPr>
          <a:xfrm>
            <a:off x="1293222" y="91434"/>
            <a:ext cx="10537707" cy="5956662"/>
          </a:xfrm>
          <a:prstGeom prst="rect">
            <a:avLst/>
          </a:prstGeom>
        </p:spPr>
      </p:pic>
      <p:sp>
        <p:nvSpPr>
          <p:cNvPr id="25" name="Retângulo 24">
            <a:extLst>
              <a:ext uri="{FF2B5EF4-FFF2-40B4-BE49-F238E27FC236}">
                <a16:creationId xmlns:a16="http://schemas.microsoft.com/office/drawing/2014/main" id="{116F753D-02D1-3415-2D40-213B225B39E2}"/>
              </a:ext>
            </a:extLst>
          </p:cNvPr>
          <p:cNvSpPr/>
          <p:nvPr/>
        </p:nvSpPr>
        <p:spPr>
          <a:xfrm>
            <a:off x="4825218" y="3545058"/>
            <a:ext cx="6865034" cy="95660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2338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7" grpId="0" animBg="1"/>
      <p:bldP spid="18" grpId="0" animBg="1"/>
      <p:bldP spid="20" grpId="0" animBg="1"/>
      <p:bldP spid="2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EDAADC-B74A-CA4E-C379-8F2C2AA1504E}"/>
              </a:ext>
            </a:extLst>
          </p:cNvPr>
          <p:cNvSpPr>
            <a:spLocks noGrp="1"/>
          </p:cNvSpPr>
          <p:nvPr>
            <p:ph type="title"/>
          </p:nvPr>
        </p:nvSpPr>
        <p:spPr/>
        <p:txBody>
          <a:bodyPr/>
          <a:lstStyle/>
          <a:p>
            <a:r>
              <a:rPr lang="pt-BR" dirty="0"/>
              <a:t>Registro de antecedentes cirúrgicos e de internação</a:t>
            </a:r>
          </a:p>
        </p:txBody>
      </p:sp>
      <p:pic>
        <p:nvPicPr>
          <p:cNvPr id="7" name="Espaço Reservado para Imagem 6">
            <a:extLst>
              <a:ext uri="{FF2B5EF4-FFF2-40B4-BE49-F238E27FC236}">
                <a16:creationId xmlns:a16="http://schemas.microsoft.com/office/drawing/2014/main" id="{79CE3382-A044-80B7-D5BD-B8AE884B8486}"/>
              </a:ext>
            </a:extLst>
          </p:cNvPr>
          <p:cNvPicPr>
            <a:picLocks noGrp="1" noChangeAspect="1"/>
          </p:cNvPicPr>
          <p:nvPr>
            <p:ph type="pic" sz="quarter" idx="10"/>
          </p:nvPr>
        </p:nvPicPr>
        <p:blipFill rotWithShape="1">
          <a:blip r:embed="rId2"/>
          <a:srcRect l="2231" t="8823" b="24258"/>
          <a:stretch/>
        </p:blipFill>
        <p:spPr>
          <a:xfrm>
            <a:off x="1293225" y="91439"/>
            <a:ext cx="10768146" cy="5956663"/>
          </a:xfrm>
        </p:spPr>
      </p:pic>
      <p:sp>
        <p:nvSpPr>
          <p:cNvPr id="8" name="Seta: para a Direita 7">
            <a:extLst>
              <a:ext uri="{FF2B5EF4-FFF2-40B4-BE49-F238E27FC236}">
                <a16:creationId xmlns:a16="http://schemas.microsoft.com/office/drawing/2014/main" id="{3FC7AED3-408D-95B6-BD57-A5CC14BA0124}"/>
              </a:ext>
            </a:extLst>
          </p:cNvPr>
          <p:cNvSpPr/>
          <p:nvPr/>
        </p:nvSpPr>
        <p:spPr>
          <a:xfrm>
            <a:off x="7315199" y="4206239"/>
            <a:ext cx="1856936" cy="53457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208ACE97-7583-277E-9F60-529C9FC89EE7}"/>
              </a:ext>
            </a:extLst>
          </p:cNvPr>
          <p:cNvPicPr>
            <a:picLocks noChangeAspect="1"/>
          </p:cNvPicPr>
          <p:nvPr/>
        </p:nvPicPr>
        <p:blipFill rotWithShape="1">
          <a:blip r:embed="rId3"/>
          <a:srcRect l="2076" t="5311" r="2500" b="25321"/>
          <a:stretch/>
        </p:blipFill>
        <p:spPr>
          <a:xfrm>
            <a:off x="1293224" y="91439"/>
            <a:ext cx="10768146" cy="5956663"/>
          </a:xfrm>
          <a:prstGeom prst="rect">
            <a:avLst/>
          </a:prstGeom>
        </p:spPr>
      </p:pic>
      <p:sp>
        <p:nvSpPr>
          <p:cNvPr id="11" name="Retângulo 10">
            <a:extLst>
              <a:ext uri="{FF2B5EF4-FFF2-40B4-BE49-F238E27FC236}">
                <a16:creationId xmlns:a16="http://schemas.microsoft.com/office/drawing/2014/main" id="{39486E99-12AD-119B-3609-AFCA1EDFE545}"/>
              </a:ext>
            </a:extLst>
          </p:cNvPr>
          <p:cNvSpPr/>
          <p:nvPr/>
        </p:nvSpPr>
        <p:spPr>
          <a:xfrm>
            <a:off x="7666892" y="436098"/>
            <a:ext cx="3938954" cy="53457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57F50882-C7C2-5DB2-77EF-CB31149AA3B2}"/>
              </a:ext>
            </a:extLst>
          </p:cNvPr>
          <p:cNvSpPr/>
          <p:nvPr/>
        </p:nvSpPr>
        <p:spPr>
          <a:xfrm>
            <a:off x="7666892" y="1620130"/>
            <a:ext cx="3938954" cy="53457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09D0A8C0-0892-7AA1-9228-0FB6544E6A32}"/>
              </a:ext>
            </a:extLst>
          </p:cNvPr>
          <p:cNvSpPr/>
          <p:nvPr/>
        </p:nvSpPr>
        <p:spPr>
          <a:xfrm>
            <a:off x="10789920" y="3588432"/>
            <a:ext cx="815926" cy="53457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Imagem 14">
            <a:extLst>
              <a:ext uri="{FF2B5EF4-FFF2-40B4-BE49-F238E27FC236}">
                <a16:creationId xmlns:a16="http://schemas.microsoft.com/office/drawing/2014/main" id="{65041996-2E86-2FCB-02D1-C1D9DFEB3E40}"/>
              </a:ext>
            </a:extLst>
          </p:cNvPr>
          <p:cNvPicPr>
            <a:picLocks noChangeAspect="1"/>
          </p:cNvPicPr>
          <p:nvPr/>
        </p:nvPicPr>
        <p:blipFill rotWithShape="1">
          <a:blip r:embed="rId4"/>
          <a:srcRect l="6230" t="6337" b="21216"/>
          <a:stretch/>
        </p:blipFill>
        <p:spPr>
          <a:xfrm>
            <a:off x="1293223" y="91439"/>
            <a:ext cx="10768146" cy="5956663"/>
          </a:xfrm>
          <a:prstGeom prst="rect">
            <a:avLst/>
          </a:prstGeom>
        </p:spPr>
      </p:pic>
      <p:sp>
        <p:nvSpPr>
          <p:cNvPr id="16" name="Retângulo 15">
            <a:extLst>
              <a:ext uri="{FF2B5EF4-FFF2-40B4-BE49-F238E27FC236}">
                <a16:creationId xmlns:a16="http://schemas.microsoft.com/office/drawing/2014/main" id="{D676BE94-88C2-C596-AE8A-257D8E25D7BA}"/>
              </a:ext>
            </a:extLst>
          </p:cNvPr>
          <p:cNvSpPr/>
          <p:nvPr/>
        </p:nvSpPr>
        <p:spPr>
          <a:xfrm>
            <a:off x="4318782" y="4740812"/>
            <a:ext cx="7287064" cy="53457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515099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00A7E1-DB39-1EE4-C160-6F09BD4CB1FD}"/>
              </a:ext>
            </a:extLst>
          </p:cNvPr>
          <p:cNvSpPr>
            <a:spLocks noGrp="1"/>
          </p:cNvSpPr>
          <p:nvPr>
            <p:ph type="title"/>
          </p:nvPr>
        </p:nvSpPr>
        <p:spPr/>
        <p:txBody>
          <a:bodyPr/>
          <a:lstStyle/>
          <a:p>
            <a:r>
              <a:rPr lang="pt-BR" dirty="0"/>
              <a:t>Registro de Antecedentes Familiares</a:t>
            </a:r>
          </a:p>
        </p:txBody>
      </p:sp>
      <p:pic>
        <p:nvPicPr>
          <p:cNvPr id="7" name="Espaço Reservado para Imagem 6">
            <a:extLst>
              <a:ext uri="{FF2B5EF4-FFF2-40B4-BE49-F238E27FC236}">
                <a16:creationId xmlns:a16="http://schemas.microsoft.com/office/drawing/2014/main" id="{6CC54DCD-5EAE-6AE2-61AB-B41493D054D2}"/>
              </a:ext>
            </a:extLst>
          </p:cNvPr>
          <p:cNvPicPr>
            <a:picLocks noGrp="1" noChangeAspect="1"/>
          </p:cNvPicPr>
          <p:nvPr>
            <p:ph type="pic" sz="quarter" idx="10"/>
          </p:nvPr>
        </p:nvPicPr>
        <p:blipFill rotWithShape="1">
          <a:blip r:embed="rId2"/>
          <a:srcRect t="7894" b="11711"/>
          <a:stretch/>
        </p:blipFill>
        <p:spPr>
          <a:xfrm>
            <a:off x="1293225" y="91439"/>
            <a:ext cx="10768146" cy="5956663"/>
          </a:xfrm>
        </p:spPr>
      </p:pic>
      <p:sp>
        <p:nvSpPr>
          <p:cNvPr id="8" name="Fluxograma: Processo 7">
            <a:extLst>
              <a:ext uri="{FF2B5EF4-FFF2-40B4-BE49-F238E27FC236}">
                <a16:creationId xmlns:a16="http://schemas.microsoft.com/office/drawing/2014/main" id="{23DD1721-9BE9-ABA8-FACB-358E6248F322}"/>
              </a:ext>
            </a:extLst>
          </p:cNvPr>
          <p:cNvSpPr/>
          <p:nvPr/>
        </p:nvSpPr>
        <p:spPr>
          <a:xfrm>
            <a:off x="5964702" y="1125415"/>
            <a:ext cx="1448972" cy="717453"/>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A9842127-46D6-C05B-A2F8-56ECAB8ED850}"/>
              </a:ext>
            </a:extLst>
          </p:cNvPr>
          <p:cNvPicPr>
            <a:picLocks noChangeAspect="1"/>
          </p:cNvPicPr>
          <p:nvPr/>
        </p:nvPicPr>
        <p:blipFill rotWithShape="1">
          <a:blip r:embed="rId3"/>
          <a:srcRect l="3116" t="5722" r="2616" b="25321"/>
          <a:stretch/>
        </p:blipFill>
        <p:spPr>
          <a:xfrm>
            <a:off x="1293224" y="91439"/>
            <a:ext cx="10768146" cy="5956663"/>
          </a:xfrm>
          <a:prstGeom prst="rect">
            <a:avLst/>
          </a:prstGeom>
        </p:spPr>
      </p:pic>
      <p:sp>
        <p:nvSpPr>
          <p:cNvPr id="11" name="Seta: para a Esquerda 10">
            <a:extLst>
              <a:ext uri="{FF2B5EF4-FFF2-40B4-BE49-F238E27FC236}">
                <a16:creationId xmlns:a16="http://schemas.microsoft.com/office/drawing/2014/main" id="{8FB702D0-AD96-BF0A-7962-DD42473AF2C2}"/>
              </a:ext>
            </a:extLst>
          </p:cNvPr>
          <p:cNvSpPr/>
          <p:nvPr/>
        </p:nvSpPr>
        <p:spPr>
          <a:xfrm>
            <a:off x="9411286" y="2912012"/>
            <a:ext cx="1927274" cy="35169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2E00E977-11DB-78F0-B43D-684F104052FF}"/>
              </a:ext>
            </a:extLst>
          </p:cNvPr>
          <p:cNvSpPr/>
          <p:nvPr/>
        </p:nvSpPr>
        <p:spPr>
          <a:xfrm>
            <a:off x="5385581" y="3769638"/>
            <a:ext cx="1927274" cy="351693"/>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9236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3D349-F72B-1514-5494-C74E2231BCBE}"/>
              </a:ext>
            </a:extLst>
          </p:cNvPr>
          <p:cNvSpPr>
            <a:spLocks noGrp="1"/>
          </p:cNvSpPr>
          <p:nvPr>
            <p:ph type="title"/>
          </p:nvPr>
        </p:nvSpPr>
        <p:spPr/>
        <p:txBody>
          <a:bodyPr/>
          <a:lstStyle/>
          <a:p>
            <a:r>
              <a:rPr lang="pt-BR" dirty="0"/>
              <a:t>SOAP</a:t>
            </a:r>
          </a:p>
        </p:txBody>
      </p:sp>
      <p:sp>
        <p:nvSpPr>
          <p:cNvPr id="3" name="Espaço Reservado para Texto 2">
            <a:extLst>
              <a:ext uri="{FF2B5EF4-FFF2-40B4-BE49-F238E27FC236}">
                <a16:creationId xmlns:a16="http://schemas.microsoft.com/office/drawing/2014/main" id="{39B22362-6455-97B3-957C-43DBF4B5B7CC}"/>
              </a:ext>
            </a:extLst>
          </p:cNvPr>
          <p:cNvSpPr>
            <a:spLocks noGrp="1"/>
          </p:cNvSpPr>
          <p:nvPr>
            <p:ph type="body" idx="1"/>
          </p:nvPr>
        </p:nvSpPr>
        <p:spPr/>
        <p:txBody>
          <a:bodyPr/>
          <a:lstStyle/>
          <a:p>
            <a:r>
              <a:rPr lang="pt-BR" dirty="0"/>
              <a:t>(Subjetivo, Objetivo, Avaliação e Plano)</a:t>
            </a:r>
          </a:p>
        </p:txBody>
      </p:sp>
    </p:spTree>
    <p:extLst>
      <p:ext uri="{BB962C8B-B14F-4D97-AF65-F5344CB8AC3E}">
        <p14:creationId xmlns:p14="http://schemas.microsoft.com/office/powerpoint/2010/main" val="32202846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A294A75-3C2E-BADC-5773-631D90285728}"/>
              </a:ext>
            </a:extLst>
          </p:cNvPr>
          <p:cNvSpPr>
            <a:spLocks noGrp="1"/>
          </p:cNvSpPr>
          <p:nvPr>
            <p:ph type="title"/>
          </p:nvPr>
        </p:nvSpPr>
        <p:spPr/>
        <p:txBody>
          <a:bodyPr/>
          <a:lstStyle/>
          <a:p>
            <a:r>
              <a:rPr lang="pt-BR" dirty="0"/>
              <a:t>Subjetivo</a:t>
            </a:r>
          </a:p>
        </p:txBody>
      </p:sp>
      <p:pic>
        <p:nvPicPr>
          <p:cNvPr id="7" name="Espaço Reservado para Imagem 6">
            <a:extLst>
              <a:ext uri="{FF2B5EF4-FFF2-40B4-BE49-F238E27FC236}">
                <a16:creationId xmlns:a16="http://schemas.microsoft.com/office/drawing/2014/main" id="{5843A3E3-7B8C-5F0A-3676-E11FC1B8866B}"/>
              </a:ext>
            </a:extLst>
          </p:cNvPr>
          <p:cNvPicPr>
            <a:picLocks noGrp="1" noChangeAspect="1"/>
          </p:cNvPicPr>
          <p:nvPr>
            <p:ph type="pic" sz="quarter" idx="10"/>
          </p:nvPr>
        </p:nvPicPr>
        <p:blipFill rotWithShape="1">
          <a:blip r:embed="rId2"/>
          <a:srcRect t="7894" b="18449"/>
          <a:stretch/>
        </p:blipFill>
        <p:spPr>
          <a:xfrm>
            <a:off x="1293225" y="351692"/>
            <a:ext cx="10768146" cy="5696410"/>
          </a:xfrm>
        </p:spPr>
      </p:pic>
      <p:sp>
        <p:nvSpPr>
          <p:cNvPr id="8" name="Retângulo 7">
            <a:extLst>
              <a:ext uri="{FF2B5EF4-FFF2-40B4-BE49-F238E27FC236}">
                <a16:creationId xmlns:a16="http://schemas.microsoft.com/office/drawing/2014/main" id="{6C6F1E80-F44C-7754-7625-BC0BBBC50E80}"/>
              </a:ext>
            </a:extLst>
          </p:cNvPr>
          <p:cNvSpPr/>
          <p:nvPr/>
        </p:nvSpPr>
        <p:spPr>
          <a:xfrm>
            <a:off x="4642338" y="2067951"/>
            <a:ext cx="7104185" cy="112541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28018024-CDD5-4C75-62EC-37734933F78E}"/>
              </a:ext>
            </a:extLst>
          </p:cNvPr>
          <p:cNvSpPr/>
          <p:nvPr/>
        </p:nvSpPr>
        <p:spPr>
          <a:xfrm>
            <a:off x="4529797" y="3512235"/>
            <a:ext cx="7216725" cy="112541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0">
            <a:extLst>
              <a:ext uri="{FF2B5EF4-FFF2-40B4-BE49-F238E27FC236}">
                <a16:creationId xmlns:a16="http://schemas.microsoft.com/office/drawing/2014/main" id="{09390E9C-5F8B-30FB-0D37-FC29AB82CFDA}"/>
              </a:ext>
            </a:extLst>
          </p:cNvPr>
          <p:cNvPicPr>
            <a:picLocks noChangeAspect="1"/>
          </p:cNvPicPr>
          <p:nvPr/>
        </p:nvPicPr>
        <p:blipFill rotWithShape="1">
          <a:blip r:embed="rId3"/>
          <a:srcRect t="5106" b="19780"/>
          <a:stretch/>
        </p:blipFill>
        <p:spPr>
          <a:xfrm>
            <a:off x="1293224" y="351692"/>
            <a:ext cx="10768146" cy="5696410"/>
          </a:xfrm>
          <a:prstGeom prst="rect">
            <a:avLst/>
          </a:prstGeom>
        </p:spPr>
      </p:pic>
      <p:sp>
        <p:nvSpPr>
          <p:cNvPr id="12" name="Retângulo 11">
            <a:extLst>
              <a:ext uri="{FF2B5EF4-FFF2-40B4-BE49-F238E27FC236}">
                <a16:creationId xmlns:a16="http://schemas.microsoft.com/office/drawing/2014/main" id="{D9244E5C-4BA6-EBD0-49E0-7726A268A01D}"/>
              </a:ext>
            </a:extLst>
          </p:cNvPr>
          <p:cNvSpPr/>
          <p:nvPr/>
        </p:nvSpPr>
        <p:spPr>
          <a:xfrm>
            <a:off x="4642338" y="4192172"/>
            <a:ext cx="7104184" cy="1533379"/>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53282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AE2D736-109E-6D1F-BADD-7965C8E16E03}"/>
              </a:ext>
            </a:extLst>
          </p:cNvPr>
          <p:cNvSpPr>
            <a:spLocks noGrp="1"/>
          </p:cNvSpPr>
          <p:nvPr>
            <p:ph type="title"/>
          </p:nvPr>
        </p:nvSpPr>
        <p:spPr/>
        <p:txBody>
          <a:bodyPr/>
          <a:lstStyle/>
          <a:p>
            <a:r>
              <a:rPr lang="pt-BR" dirty="0"/>
              <a:t>Objetivo</a:t>
            </a:r>
          </a:p>
        </p:txBody>
      </p:sp>
      <p:pic>
        <p:nvPicPr>
          <p:cNvPr id="7" name="Espaço Reservado para Imagem 6">
            <a:extLst>
              <a:ext uri="{FF2B5EF4-FFF2-40B4-BE49-F238E27FC236}">
                <a16:creationId xmlns:a16="http://schemas.microsoft.com/office/drawing/2014/main" id="{4126F026-F686-C71E-0721-6E373C642B97}"/>
              </a:ext>
            </a:extLst>
          </p:cNvPr>
          <p:cNvPicPr>
            <a:picLocks noGrp="1" noChangeAspect="1"/>
          </p:cNvPicPr>
          <p:nvPr>
            <p:ph type="pic" sz="quarter" idx="10"/>
          </p:nvPr>
        </p:nvPicPr>
        <p:blipFill rotWithShape="1">
          <a:blip r:embed="rId2"/>
          <a:srcRect t="12077" b="15893"/>
          <a:stretch/>
        </p:blipFill>
        <p:spPr>
          <a:xfrm>
            <a:off x="1293225" y="91439"/>
            <a:ext cx="10768146" cy="5956663"/>
          </a:xfrm>
        </p:spPr>
      </p:pic>
      <p:sp>
        <p:nvSpPr>
          <p:cNvPr id="8" name="Fluxograma: Processo 7">
            <a:extLst>
              <a:ext uri="{FF2B5EF4-FFF2-40B4-BE49-F238E27FC236}">
                <a16:creationId xmlns:a16="http://schemas.microsoft.com/office/drawing/2014/main" id="{C51FC426-7119-C390-AEE2-79DE8BA9ECEA}"/>
              </a:ext>
            </a:extLst>
          </p:cNvPr>
          <p:cNvSpPr/>
          <p:nvPr/>
        </p:nvSpPr>
        <p:spPr>
          <a:xfrm>
            <a:off x="4642338" y="3165231"/>
            <a:ext cx="7061982" cy="1209821"/>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Fluxograma: Processo 8">
            <a:extLst>
              <a:ext uri="{FF2B5EF4-FFF2-40B4-BE49-F238E27FC236}">
                <a16:creationId xmlns:a16="http://schemas.microsoft.com/office/drawing/2014/main" id="{B23DDD52-7E1C-2FB0-3E4A-E2B311241F08}"/>
              </a:ext>
            </a:extLst>
          </p:cNvPr>
          <p:cNvSpPr/>
          <p:nvPr/>
        </p:nvSpPr>
        <p:spPr>
          <a:xfrm>
            <a:off x="4527452" y="4606666"/>
            <a:ext cx="3167576" cy="1209821"/>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0">
            <a:extLst>
              <a:ext uri="{FF2B5EF4-FFF2-40B4-BE49-F238E27FC236}">
                <a16:creationId xmlns:a16="http://schemas.microsoft.com/office/drawing/2014/main" id="{CE21928D-205A-2A49-81A8-4B85AC86F606}"/>
              </a:ext>
            </a:extLst>
          </p:cNvPr>
          <p:cNvPicPr>
            <a:picLocks noChangeAspect="1"/>
          </p:cNvPicPr>
          <p:nvPr/>
        </p:nvPicPr>
        <p:blipFill rotWithShape="1">
          <a:blip r:embed="rId3"/>
          <a:srcRect t="5106" b="20601"/>
          <a:stretch/>
        </p:blipFill>
        <p:spPr>
          <a:xfrm>
            <a:off x="1293224" y="91439"/>
            <a:ext cx="10768146" cy="5956663"/>
          </a:xfrm>
          <a:prstGeom prst="rect">
            <a:avLst/>
          </a:prstGeom>
        </p:spPr>
      </p:pic>
      <p:sp>
        <p:nvSpPr>
          <p:cNvPr id="12" name="Fluxograma: Processo 11">
            <a:extLst>
              <a:ext uri="{FF2B5EF4-FFF2-40B4-BE49-F238E27FC236}">
                <a16:creationId xmlns:a16="http://schemas.microsoft.com/office/drawing/2014/main" id="{29D9DA82-B815-F6D8-3781-A54E39858B1B}"/>
              </a:ext>
            </a:extLst>
          </p:cNvPr>
          <p:cNvSpPr/>
          <p:nvPr/>
        </p:nvSpPr>
        <p:spPr>
          <a:xfrm>
            <a:off x="4783015" y="2616591"/>
            <a:ext cx="3826413" cy="812409"/>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Fluxograma: Processo 12">
            <a:extLst>
              <a:ext uri="{FF2B5EF4-FFF2-40B4-BE49-F238E27FC236}">
                <a16:creationId xmlns:a16="http://schemas.microsoft.com/office/drawing/2014/main" id="{981070A0-D11C-A559-DDB5-B651D4ADCDA3}"/>
              </a:ext>
            </a:extLst>
          </p:cNvPr>
          <p:cNvSpPr/>
          <p:nvPr/>
        </p:nvSpPr>
        <p:spPr>
          <a:xfrm>
            <a:off x="4642337" y="4375051"/>
            <a:ext cx="2419645" cy="812409"/>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5" name="Imagem 14">
            <a:extLst>
              <a:ext uri="{FF2B5EF4-FFF2-40B4-BE49-F238E27FC236}">
                <a16:creationId xmlns:a16="http://schemas.microsoft.com/office/drawing/2014/main" id="{35950674-2F9B-455F-ACAD-51C73E8D886E}"/>
              </a:ext>
            </a:extLst>
          </p:cNvPr>
          <p:cNvPicPr>
            <a:picLocks noChangeAspect="1"/>
          </p:cNvPicPr>
          <p:nvPr/>
        </p:nvPicPr>
        <p:blipFill rotWithShape="1">
          <a:blip r:embed="rId4"/>
          <a:srcRect t="5106" b="22243"/>
          <a:stretch/>
        </p:blipFill>
        <p:spPr>
          <a:xfrm>
            <a:off x="1293224" y="91439"/>
            <a:ext cx="10768146" cy="5956663"/>
          </a:xfrm>
          <a:prstGeom prst="rect">
            <a:avLst/>
          </a:prstGeom>
        </p:spPr>
      </p:pic>
      <p:sp>
        <p:nvSpPr>
          <p:cNvPr id="16" name="Fluxograma: Processo 15">
            <a:extLst>
              <a:ext uri="{FF2B5EF4-FFF2-40B4-BE49-F238E27FC236}">
                <a16:creationId xmlns:a16="http://schemas.microsoft.com/office/drawing/2014/main" id="{3896755F-136C-48D6-BBEC-981555158BB8}"/>
              </a:ext>
            </a:extLst>
          </p:cNvPr>
          <p:cNvSpPr/>
          <p:nvPr/>
        </p:nvSpPr>
        <p:spPr>
          <a:xfrm>
            <a:off x="4527452" y="2869809"/>
            <a:ext cx="2419645" cy="876215"/>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luxograma: Processo 16">
            <a:extLst>
              <a:ext uri="{FF2B5EF4-FFF2-40B4-BE49-F238E27FC236}">
                <a16:creationId xmlns:a16="http://schemas.microsoft.com/office/drawing/2014/main" id="{46722EA8-AEEE-6119-03A1-FAFF1C94A902}"/>
              </a:ext>
            </a:extLst>
          </p:cNvPr>
          <p:cNvSpPr/>
          <p:nvPr/>
        </p:nvSpPr>
        <p:spPr>
          <a:xfrm>
            <a:off x="4527451" y="3746024"/>
            <a:ext cx="2419645" cy="876215"/>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9" name="Imagem 18">
            <a:extLst>
              <a:ext uri="{FF2B5EF4-FFF2-40B4-BE49-F238E27FC236}">
                <a16:creationId xmlns:a16="http://schemas.microsoft.com/office/drawing/2014/main" id="{D38E6586-726D-030D-3F87-C4860B5BDB35}"/>
              </a:ext>
            </a:extLst>
          </p:cNvPr>
          <p:cNvPicPr>
            <a:picLocks noChangeAspect="1"/>
          </p:cNvPicPr>
          <p:nvPr/>
        </p:nvPicPr>
        <p:blipFill rotWithShape="1">
          <a:blip r:embed="rId5"/>
          <a:srcRect t="5722" b="19164"/>
          <a:stretch/>
        </p:blipFill>
        <p:spPr>
          <a:xfrm>
            <a:off x="1293224" y="91439"/>
            <a:ext cx="10768146" cy="5956663"/>
          </a:xfrm>
          <a:prstGeom prst="rect">
            <a:avLst/>
          </a:prstGeom>
        </p:spPr>
      </p:pic>
      <p:sp>
        <p:nvSpPr>
          <p:cNvPr id="20" name="Seta: para a Esquerda 19">
            <a:extLst>
              <a:ext uri="{FF2B5EF4-FFF2-40B4-BE49-F238E27FC236}">
                <a16:creationId xmlns:a16="http://schemas.microsoft.com/office/drawing/2014/main" id="{4F2CCE33-E528-B63C-786F-C1AA4C9E44B0}"/>
              </a:ext>
            </a:extLst>
          </p:cNvPr>
          <p:cNvSpPr/>
          <p:nvPr/>
        </p:nvSpPr>
        <p:spPr>
          <a:xfrm>
            <a:off x="5852159" y="1841358"/>
            <a:ext cx="1983544" cy="54361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Seta: para a Esquerda 20">
            <a:extLst>
              <a:ext uri="{FF2B5EF4-FFF2-40B4-BE49-F238E27FC236}">
                <a16:creationId xmlns:a16="http://schemas.microsoft.com/office/drawing/2014/main" id="{8881C542-692B-D1D5-BE3A-6E2585CA10EF}"/>
              </a:ext>
            </a:extLst>
          </p:cNvPr>
          <p:cNvSpPr/>
          <p:nvPr/>
        </p:nvSpPr>
        <p:spPr>
          <a:xfrm>
            <a:off x="4527451" y="2885382"/>
            <a:ext cx="1765493" cy="54361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Seta: para a Esquerda 21">
            <a:extLst>
              <a:ext uri="{FF2B5EF4-FFF2-40B4-BE49-F238E27FC236}">
                <a16:creationId xmlns:a16="http://schemas.microsoft.com/office/drawing/2014/main" id="{6DFECF76-87CD-F49E-6EDA-8BDFBE61B591}"/>
              </a:ext>
            </a:extLst>
          </p:cNvPr>
          <p:cNvSpPr/>
          <p:nvPr/>
        </p:nvSpPr>
        <p:spPr>
          <a:xfrm>
            <a:off x="6070210" y="3514409"/>
            <a:ext cx="876886" cy="54361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Seta: para Cima 22">
            <a:extLst>
              <a:ext uri="{FF2B5EF4-FFF2-40B4-BE49-F238E27FC236}">
                <a16:creationId xmlns:a16="http://schemas.microsoft.com/office/drawing/2014/main" id="{4269CD11-D567-D3D7-EAE8-F80F0C8F7EDA}"/>
              </a:ext>
            </a:extLst>
          </p:cNvPr>
          <p:cNvSpPr/>
          <p:nvPr/>
        </p:nvSpPr>
        <p:spPr>
          <a:xfrm>
            <a:off x="4783015" y="4516227"/>
            <a:ext cx="548640" cy="87621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Seta: para Cima 23">
            <a:extLst>
              <a:ext uri="{FF2B5EF4-FFF2-40B4-BE49-F238E27FC236}">
                <a16:creationId xmlns:a16="http://schemas.microsoft.com/office/drawing/2014/main" id="{6256D47E-4109-53EB-7E65-E1AAC4B1BC7D}"/>
              </a:ext>
            </a:extLst>
          </p:cNvPr>
          <p:cNvSpPr/>
          <p:nvPr/>
        </p:nvSpPr>
        <p:spPr>
          <a:xfrm>
            <a:off x="7401951" y="4516226"/>
            <a:ext cx="548640" cy="876215"/>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6" name="Imagem 25">
            <a:extLst>
              <a:ext uri="{FF2B5EF4-FFF2-40B4-BE49-F238E27FC236}">
                <a16:creationId xmlns:a16="http://schemas.microsoft.com/office/drawing/2014/main" id="{0B8CA6E4-B31F-11A8-AEED-75655D85F032}"/>
              </a:ext>
            </a:extLst>
          </p:cNvPr>
          <p:cNvPicPr>
            <a:picLocks noChangeAspect="1"/>
          </p:cNvPicPr>
          <p:nvPr/>
        </p:nvPicPr>
        <p:blipFill rotWithShape="1">
          <a:blip r:embed="rId6"/>
          <a:srcRect t="6133" b="17933"/>
          <a:stretch/>
        </p:blipFill>
        <p:spPr>
          <a:xfrm>
            <a:off x="1293224" y="91439"/>
            <a:ext cx="10768146" cy="5956663"/>
          </a:xfrm>
          <a:prstGeom prst="rect">
            <a:avLst/>
          </a:prstGeom>
        </p:spPr>
      </p:pic>
      <p:sp>
        <p:nvSpPr>
          <p:cNvPr id="27" name="Retângulo 26">
            <a:extLst>
              <a:ext uri="{FF2B5EF4-FFF2-40B4-BE49-F238E27FC236}">
                <a16:creationId xmlns:a16="http://schemas.microsoft.com/office/drawing/2014/main" id="{8EBA96FC-8E9A-E065-B043-4487C0B61E84}"/>
              </a:ext>
            </a:extLst>
          </p:cNvPr>
          <p:cNvSpPr/>
          <p:nvPr/>
        </p:nvSpPr>
        <p:spPr>
          <a:xfrm>
            <a:off x="8806375" y="5289452"/>
            <a:ext cx="1214512" cy="63304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206084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2" grpId="0" animBg="1"/>
      <p:bldP spid="13" grpId="0" animBg="1"/>
      <p:bldP spid="16" grpId="0" animBg="1"/>
      <p:bldP spid="17" grpId="0" animBg="1"/>
      <p:bldP spid="20" grpId="0" animBg="1"/>
      <p:bldP spid="21" grpId="0" animBg="1"/>
      <p:bldP spid="22" grpId="0" animBg="1"/>
      <p:bldP spid="23" grpId="0" animBg="1"/>
      <p:bldP spid="24" grpId="0" animBg="1"/>
      <p:bldP spid="2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454AC3F-DEC7-27AD-76DE-68CD15FF8758}"/>
              </a:ext>
            </a:extLst>
          </p:cNvPr>
          <p:cNvSpPr>
            <a:spLocks noGrp="1"/>
          </p:cNvSpPr>
          <p:nvPr>
            <p:ph type="title"/>
          </p:nvPr>
        </p:nvSpPr>
        <p:spPr/>
        <p:txBody>
          <a:bodyPr/>
          <a:lstStyle/>
          <a:p>
            <a:r>
              <a:rPr lang="pt-BR" dirty="0"/>
              <a:t>Avaliação</a:t>
            </a:r>
          </a:p>
        </p:txBody>
      </p:sp>
      <p:pic>
        <p:nvPicPr>
          <p:cNvPr id="7" name="Espaço Reservado para Imagem 6">
            <a:extLst>
              <a:ext uri="{FF2B5EF4-FFF2-40B4-BE49-F238E27FC236}">
                <a16:creationId xmlns:a16="http://schemas.microsoft.com/office/drawing/2014/main" id="{330F0D5A-2266-2D12-B4C1-A6C32196FF63}"/>
              </a:ext>
            </a:extLst>
          </p:cNvPr>
          <p:cNvPicPr>
            <a:picLocks noGrp="1" noChangeAspect="1"/>
          </p:cNvPicPr>
          <p:nvPr>
            <p:ph type="pic" sz="quarter" idx="10"/>
          </p:nvPr>
        </p:nvPicPr>
        <p:blipFill rotWithShape="1">
          <a:blip r:embed="rId2"/>
          <a:srcRect t="7661" b="28208"/>
          <a:stretch/>
        </p:blipFill>
        <p:spPr>
          <a:xfrm>
            <a:off x="1293225" y="91439"/>
            <a:ext cx="10768146" cy="5956663"/>
          </a:xfrm>
        </p:spPr>
      </p:pic>
      <p:pic>
        <p:nvPicPr>
          <p:cNvPr id="9" name="Imagem 8">
            <a:extLst>
              <a:ext uri="{FF2B5EF4-FFF2-40B4-BE49-F238E27FC236}">
                <a16:creationId xmlns:a16="http://schemas.microsoft.com/office/drawing/2014/main" id="{09B4945A-17E9-B3DD-B6D6-F44D41352EA0}"/>
              </a:ext>
            </a:extLst>
          </p:cNvPr>
          <p:cNvPicPr>
            <a:picLocks noChangeAspect="1"/>
          </p:cNvPicPr>
          <p:nvPr/>
        </p:nvPicPr>
        <p:blipFill rotWithShape="1">
          <a:blip r:embed="rId3"/>
          <a:srcRect t="5516" b="13101"/>
          <a:stretch/>
        </p:blipFill>
        <p:spPr>
          <a:xfrm>
            <a:off x="1293224" y="91439"/>
            <a:ext cx="10768146" cy="5956663"/>
          </a:xfrm>
          <a:prstGeom prst="rect">
            <a:avLst/>
          </a:prstGeom>
        </p:spPr>
      </p:pic>
      <p:sp>
        <p:nvSpPr>
          <p:cNvPr id="10" name="Fluxograma: Processo 9">
            <a:extLst>
              <a:ext uri="{FF2B5EF4-FFF2-40B4-BE49-F238E27FC236}">
                <a16:creationId xmlns:a16="http://schemas.microsoft.com/office/drawing/2014/main" id="{04D03865-DEAD-E59E-D32F-928F02874FCA}"/>
              </a:ext>
            </a:extLst>
          </p:cNvPr>
          <p:cNvSpPr/>
          <p:nvPr/>
        </p:nvSpPr>
        <p:spPr>
          <a:xfrm>
            <a:off x="4740812" y="2180492"/>
            <a:ext cx="2560320" cy="379828"/>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654D16C7-9183-12B0-73BC-3558FDDAFBDE}"/>
              </a:ext>
            </a:extLst>
          </p:cNvPr>
          <p:cNvPicPr>
            <a:picLocks noChangeAspect="1"/>
          </p:cNvPicPr>
          <p:nvPr/>
        </p:nvPicPr>
        <p:blipFill rotWithShape="1">
          <a:blip r:embed="rId4"/>
          <a:srcRect t="4901" b="22653"/>
          <a:stretch/>
        </p:blipFill>
        <p:spPr>
          <a:xfrm>
            <a:off x="1293222" y="91439"/>
            <a:ext cx="10768147" cy="5956663"/>
          </a:xfrm>
          <a:prstGeom prst="rect">
            <a:avLst/>
          </a:prstGeom>
        </p:spPr>
      </p:pic>
    </p:spTree>
    <p:extLst>
      <p:ext uri="{BB962C8B-B14F-4D97-AF65-F5344CB8AC3E}">
        <p14:creationId xmlns:p14="http://schemas.microsoft.com/office/powerpoint/2010/main" val="2422641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1E4EDD-A676-BA37-DD32-055487D14249}"/>
              </a:ext>
            </a:extLst>
          </p:cNvPr>
          <p:cNvSpPr>
            <a:spLocks noGrp="1"/>
          </p:cNvSpPr>
          <p:nvPr>
            <p:ph type="title"/>
          </p:nvPr>
        </p:nvSpPr>
        <p:spPr/>
        <p:txBody>
          <a:bodyPr/>
          <a:lstStyle/>
          <a:p>
            <a:r>
              <a:rPr lang="pt-BR" dirty="0"/>
              <a:t>Plano</a:t>
            </a:r>
          </a:p>
        </p:txBody>
      </p:sp>
      <p:pic>
        <p:nvPicPr>
          <p:cNvPr id="7" name="Espaço Reservado para Imagem 6">
            <a:extLst>
              <a:ext uri="{FF2B5EF4-FFF2-40B4-BE49-F238E27FC236}">
                <a16:creationId xmlns:a16="http://schemas.microsoft.com/office/drawing/2014/main" id="{68C18EF2-05E4-7E05-DCD2-6620414B3B35}"/>
              </a:ext>
            </a:extLst>
          </p:cNvPr>
          <p:cNvPicPr>
            <a:picLocks noGrp="1" noChangeAspect="1"/>
          </p:cNvPicPr>
          <p:nvPr>
            <p:ph type="pic" sz="quarter" idx="10"/>
          </p:nvPr>
        </p:nvPicPr>
        <p:blipFill rotWithShape="1">
          <a:blip r:embed="rId2"/>
          <a:srcRect t="13935" b="25885"/>
          <a:stretch/>
        </p:blipFill>
        <p:spPr>
          <a:xfrm>
            <a:off x="1293225" y="91439"/>
            <a:ext cx="10768146" cy="5956663"/>
          </a:xfrm>
        </p:spPr>
      </p:pic>
      <p:pic>
        <p:nvPicPr>
          <p:cNvPr id="9" name="Imagem 8">
            <a:extLst>
              <a:ext uri="{FF2B5EF4-FFF2-40B4-BE49-F238E27FC236}">
                <a16:creationId xmlns:a16="http://schemas.microsoft.com/office/drawing/2014/main" id="{8D92E0B4-A2A9-447F-D689-8654B21E402F}"/>
              </a:ext>
            </a:extLst>
          </p:cNvPr>
          <p:cNvPicPr>
            <a:picLocks noChangeAspect="1"/>
          </p:cNvPicPr>
          <p:nvPr/>
        </p:nvPicPr>
        <p:blipFill rotWithShape="1">
          <a:blip r:embed="rId3"/>
          <a:srcRect b="21853"/>
          <a:stretch/>
        </p:blipFill>
        <p:spPr>
          <a:xfrm>
            <a:off x="1293224" y="91439"/>
            <a:ext cx="10650247" cy="5866897"/>
          </a:xfrm>
          <a:prstGeom prst="rect">
            <a:avLst/>
          </a:prstGeom>
        </p:spPr>
      </p:pic>
      <p:sp>
        <p:nvSpPr>
          <p:cNvPr id="10" name="Fluxograma: Processo 9">
            <a:extLst>
              <a:ext uri="{FF2B5EF4-FFF2-40B4-BE49-F238E27FC236}">
                <a16:creationId xmlns:a16="http://schemas.microsoft.com/office/drawing/2014/main" id="{2B6786D0-1E30-9CBB-F319-2BA7AF112B9C}"/>
              </a:ext>
            </a:extLst>
          </p:cNvPr>
          <p:cNvSpPr/>
          <p:nvPr/>
        </p:nvSpPr>
        <p:spPr>
          <a:xfrm>
            <a:off x="4557932" y="2799471"/>
            <a:ext cx="7061982" cy="1097280"/>
          </a:xfrm>
          <a:prstGeom prst="flowChartProcess">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2" name="Imagem 11">
            <a:extLst>
              <a:ext uri="{FF2B5EF4-FFF2-40B4-BE49-F238E27FC236}">
                <a16:creationId xmlns:a16="http://schemas.microsoft.com/office/drawing/2014/main" id="{46907163-A712-B4F9-07EE-C7965F7DFAFB}"/>
              </a:ext>
            </a:extLst>
          </p:cNvPr>
          <p:cNvPicPr>
            <a:picLocks noChangeAspect="1"/>
          </p:cNvPicPr>
          <p:nvPr/>
        </p:nvPicPr>
        <p:blipFill rotWithShape="1">
          <a:blip r:embed="rId4"/>
          <a:srcRect t="5927" b="18548"/>
          <a:stretch/>
        </p:blipFill>
        <p:spPr>
          <a:xfrm>
            <a:off x="1293224" y="91439"/>
            <a:ext cx="10650247" cy="5956663"/>
          </a:xfrm>
          <a:prstGeom prst="rect">
            <a:avLst/>
          </a:prstGeom>
        </p:spPr>
      </p:pic>
      <p:sp>
        <p:nvSpPr>
          <p:cNvPr id="13" name="Retângulo 12">
            <a:extLst>
              <a:ext uri="{FF2B5EF4-FFF2-40B4-BE49-F238E27FC236}">
                <a16:creationId xmlns:a16="http://schemas.microsoft.com/office/drawing/2014/main" id="{42D4A0F0-9461-D71D-408A-C77C0A3F78A6}"/>
              </a:ext>
            </a:extLst>
          </p:cNvPr>
          <p:cNvSpPr/>
          <p:nvPr/>
        </p:nvSpPr>
        <p:spPr>
          <a:xfrm>
            <a:off x="4557932" y="3727938"/>
            <a:ext cx="7061982" cy="9003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AB4D462C-BEA9-F355-A36A-225346E050D8}"/>
              </a:ext>
            </a:extLst>
          </p:cNvPr>
          <p:cNvSpPr/>
          <p:nvPr/>
        </p:nvSpPr>
        <p:spPr>
          <a:xfrm>
            <a:off x="4557932" y="4628271"/>
            <a:ext cx="7061982" cy="90033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480927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B9C20-414E-4E11-C3DA-A08568C09C54}"/>
              </a:ext>
            </a:extLst>
          </p:cNvPr>
          <p:cNvSpPr>
            <a:spLocks noGrp="1"/>
          </p:cNvSpPr>
          <p:nvPr>
            <p:ph type="title"/>
          </p:nvPr>
        </p:nvSpPr>
        <p:spPr/>
        <p:txBody>
          <a:bodyPr/>
          <a:lstStyle/>
          <a:p>
            <a:r>
              <a:rPr lang="pt-BR" dirty="0"/>
              <a:t>Para praticar</a:t>
            </a:r>
          </a:p>
        </p:txBody>
      </p:sp>
      <p:sp>
        <p:nvSpPr>
          <p:cNvPr id="3" name="Espaço Reservado para Texto 2">
            <a:extLst>
              <a:ext uri="{FF2B5EF4-FFF2-40B4-BE49-F238E27FC236}">
                <a16:creationId xmlns:a16="http://schemas.microsoft.com/office/drawing/2014/main" id="{EF36DB02-B34A-CF05-3852-9B4AB9E122DE}"/>
              </a:ext>
            </a:extLst>
          </p:cNvPr>
          <p:cNvSpPr>
            <a:spLocks noGrp="1"/>
          </p:cNvSpPr>
          <p:nvPr>
            <p:ph type="body" idx="1"/>
          </p:nvPr>
        </p:nvSpPr>
        <p:spPr/>
        <p:txBody>
          <a:bodyPr/>
          <a:lstStyle/>
          <a:p>
            <a:r>
              <a:rPr lang="pt-BR" dirty="0"/>
              <a:t>Consultas, agendamentos, visita domiciliar, lista de atendimento</a:t>
            </a:r>
          </a:p>
        </p:txBody>
      </p:sp>
    </p:spTree>
    <p:extLst>
      <p:ext uri="{BB962C8B-B14F-4D97-AF65-F5344CB8AC3E}">
        <p14:creationId xmlns:p14="http://schemas.microsoft.com/office/powerpoint/2010/main" val="37539869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26EF3A-CAFB-4497-2954-98373955B39C}"/>
              </a:ext>
            </a:extLst>
          </p:cNvPr>
          <p:cNvSpPr>
            <a:spLocks noGrp="1"/>
          </p:cNvSpPr>
          <p:nvPr>
            <p:ph type="title"/>
          </p:nvPr>
        </p:nvSpPr>
        <p:spPr/>
        <p:txBody>
          <a:bodyPr/>
          <a:lstStyle/>
          <a:p>
            <a:r>
              <a:rPr lang="pt-BR" dirty="0"/>
              <a:t>Para praticar</a:t>
            </a:r>
          </a:p>
        </p:txBody>
      </p:sp>
      <p:sp>
        <p:nvSpPr>
          <p:cNvPr id="3" name="Espaço Reservado para Conteúdo 2">
            <a:extLst>
              <a:ext uri="{FF2B5EF4-FFF2-40B4-BE49-F238E27FC236}">
                <a16:creationId xmlns:a16="http://schemas.microsoft.com/office/drawing/2014/main" id="{72076854-57A3-BA3D-579D-2C6F077EFE2E}"/>
              </a:ext>
            </a:extLst>
          </p:cNvPr>
          <p:cNvSpPr>
            <a:spLocks noGrp="1"/>
          </p:cNvSpPr>
          <p:nvPr>
            <p:ph idx="1"/>
          </p:nvPr>
        </p:nvSpPr>
        <p:spPr/>
        <p:txBody>
          <a:bodyPr>
            <a:normAutofit/>
          </a:bodyPr>
          <a:lstStyle/>
          <a:p>
            <a:r>
              <a:rPr lang="pt-BR" dirty="0"/>
              <a:t>Agendamento e reserva de agenda</a:t>
            </a:r>
          </a:p>
          <a:p>
            <a:r>
              <a:rPr lang="pt-BR" dirty="0"/>
              <a:t>Colocar um problema em Condição</a:t>
            </a:r>
          </a:p>
          <a:p>
            <a:r>
              <a:rPr lang="pt-BR" dirty="0"/>
              <a:t>Pesquisar CID pelo CIAP </a:t>
            </a:r>
          </a:p>
          <a:p>
            <a:r>
              <a:rPr lang="pt-BR" dirty="0"/>
              <a:t>Prescrição de medicamentos, encaminhamentos, solicitação de exame</a:t>
            </a:r>
          </a:p>
          <a:p>
            <a:r>
              <a:rPr lang="pt-BR" dirty="0"/>
              <a:t>Visita domiciliar</a:t>
            </a:r>
          </a:p>
          <a:p>
            <a:r>
              <a:rPr lang="pt-BR" dirty="0"/>
              <a:t>Pré-natal do parceiro</a:t>
            </a:r>
          </a:p>
          <a:p>
            <a:r>
              <a:rPr lang="pt-BR" dirty="0"/>
              <a:t>Elementos da lista de atendimento</a:t>
            </a:r>
          </a:p>
          <a:p>
            <a:r>
              <a:rPr lang="pt-BR" dirty="0"/>
              <a:t>Consulta subsequente da gestante</a:t>
            </a:r>
          </a:p>
          <a:p>
            <a:r>
              <a:rPr lang="pt-BR" dirty="0"/>
              <a:t>Filtros de histórico</a:t>
            </a:r>
          </a:p>
          <a:p>
            <a:endParaRPr lang="pt-BR" dirty="0"/>
          </a:p>
        </p:txBody>
      </p:sp>
    </p:spTree>
    <p:extLst>
      <p:ext uri="{BB962C8B-B14F-4D97-AF65-F5344CB8AC3E}">
        <p14:creationId xmlns:p14="http://schemas.microsoft.com/office/powerpoint/2010/main" val="18216649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Espaço Reservado para Conteúdo 3">
            <a:extLst>
              <a:ext uri="{FF2B5EF4-FFF2-40B4-BE49-F238E27FC236}">
                <a16:creationId xmlns:a16="http://schemas.microsoft.com/office/drawing/2014/main" id="{03800C1E-3516-FE80-15A4-7B5531803EDC}"/>
              </a:ext>
            </a:extLst>
          </p:cNvPr>
          <p:cNvGraphicFramePr>
            <a:graphicFrameLocks/>
          </p:cNvGraphicFramePr>
          <p:nvPr>
            <p:extLst>
              <p:ext uri="{D42A27DB-BD31-4B8C-83A1-F6EECF244321}">
                <p14:modId xmlns:p14="http://schemas.microsoft.com/office/powerpoint/2010/main" val="1619309859"/>
              </p:ext>
            </p:extLst>
          </p:nvPr>
        </p:nvGraphicFramePr>
        <p:xfrm>
          <a:off x="274637" y="182880"/>
          <a:ext cx="11767307" cy="593656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996569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8">
                                            <p:graphicEl>
                                              <a:dgm id="{98874058-8D36-416E-9FFA-DCE6FB4A4E1A}"/>
                                            </p:graphicEl>
                                          </p:spTgt>
                                        </p:tgtEl>
                                        <p:attrNameLst>
                                          <p:attrName>style.visibility</p:attrName>
                                        </p:attrNameLst>
                                      </p:cBhvr>
                                      <p:to>
                                        <p:strVal val="visible"/>
                                      </p:to>
                                    </p:set>
                                    <p:anim calcmode="lin" valueType="num">
                                      <p:cBhvr>
                                        <p:cTn id="7" dur="1000" fill="hold"/>
                                        <p:tgtEl>
                                          <p:spTgt spid="8">
                                            <p:graphicEl>
                                              <a:dgm id="{98874058-8D36-416E-9FFA-DCE6FB4A4E1A}"/>
                                            </p:graphicEl>
                                          </p:spTgt>
                                        </p:tgtEl>
                                        <p:attrNameLst>
                                          <p:attrName>ppt_w</p:attrName>
                                        </p:attrNameLst>
                                      </p:cBhvr>
                                      <p:tavLst>
                                        <p:tav tm="0">
                                          <p:val>
                                            <p:fltVal val="0"/>
                                          </p:val>
                                        </p:tav>
                                        <p:tav tm="100000">
                                          <p:val>
                                            <p:strVal val="#ppt_w"/>
                                          </p:val>
                                        </p:tav>
                                      </p:tavLst>
                                    </p:anim>
                                    <p:anim calcmode="lin" valueType="num">
                                      <p:cBhvr>
                                        <p:cTn id="8" dur="1000" fill="hold"/>
                                        <p:tgtEl>
                                          <p:spTgt spid="8">
                                            <p:graphicEl>
                                              <a:dgm id="{98874058-8D36-416E-9FFA-DCE6FB4A4E1A}"/>
                                            </p:graphicEl>
                                          </p:spTgt>
                                        </p:tgtEl>
                                        <p:attrNameLst>
                                          <p:attrName>ppt_h</p:attrName>
                                        </p:attrNameLst>
                                      </p:cBhvr>
                                      <p:tavLst>
                                        <p:tav tm="0">
                                          <p:val>
                                            <p:fltVal val="0"/>
                                          </p:val>
                                        </p:tav>
                                        <p:tav tm="100000">
                                          <p:val>
                                            <p:strVal val="#ppt_h"/>
                                          </p:val>
                                        </p:tav>
                                      </p:tavLst>
                                    </p:anim>
                                    <p:anim calcmode="lin" valueType="num">
                                      <p:cBhvr>
                                        <p:cTn id="9" dur="1000" fill="hold"/>
                                        <p:tgtEl>
                                          <p:spTgt spid="8">
                                            <p:graphicEl>
                                              <a:dgm id="{98874058-8D36-416E-9FFA-DCE6FB4A4E1A}"/>
                                            </p:graphicEl>
                                          </p:spTgt>
                                        </p:tgtEl>
                                        <p:attrNameLst>
                                          <p:attrName>style.rotation</p:attrName>
                                        </p:attrNameLst>
                                      </p:cBhvr>
                                      <p:tavLst>
                                        <p:tav tm="0">
                                          <p:val>
                                            <p:fltVal val="90"/>
                                          </p:val>
                                        </p:tav>
                                        <p:tav tm="100000">
                                          <p:val>
                                            <p:fltVal val="0"/>
                                          </p:val>
                                        </p:tav>
                                      </p:tavLst>
                                    </p:anim>
                                    <p:animEffect transition="in" filter="fade">
                                      <p:cBhvr>
                                        <p:cTn id="10" dur="1000"/>
                                        <p:tgtEl>
                                          <p:spTgt spid="8">
                                            <p:graphicEl>
                                              <a:dgm id="{98874058-8D36-416E-9FFA-DCE6FB4A4E1A}"/>
                                            </p:graphic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8">
                                            <p:graphicEl>
                                              <a:dgm id="{A4803724-3D76-4B96-9601-8AD8002CBB7B}"/>
                                            </p:graphicEl>
                                          </p:spTgt>
                                        </p:tgtEl>
                                        <p:attrNameLst>
                                          <p:attrName>style.visibility</p:attrName>
                                        </p:attrNameLst>
                                      </p:cBhvr>
                                      <p:to>
                                        <p:strVal val="visible"/>
                                      </p:to>
                                    </p:set>
                                    <p:anim calcmode="lin" valueType="num">
                                      <p:cBhvr>
                                        <p:cTn id="13" dur="1000" fill="hold"/>
                                        <p:tgtEl>
                                          <p:spTgt spid="8">
                                            <p:graphicEl>
                                              <a:dgm id="{A4803724-3D76-4B96-9601-8AD8002CBB7B}"/>
                                            </p:graphicEl>
                                          </p:spTgt>
                                        </p:tgtEl>
                                        <p:attrNameLst>
                                          <p:attrName>ppt_w</p:attrName>
                                        </p:attrNameLst>
                                      </p:cBhvr>
                                      <p:tavLst>
                                        <p:tav tm="0">
                                          <p:val>
                                            <p:fltVal val="0"/>
                                          </p:val>
                                        </p:tav>
                                        <p:tav tm="100000">
                                          <p:val>
                                            <p:strVal val="#ppt_w"/>
                                          </p:val>
                                        </p:tav>
                                      </p:tavLst>
                                    </p:anim>
                                    <p:anim calcmode="lin" valueType="num">
                                      <p:cBhvr>
                                        <p:cTn id="14" dur="1000" fill="hold"/>
                                        <p:tgtEl>
                                          <p:spTgt spid="8">
                                            <p:graphicEl>
                                              <a:dgm id="{A4803724-3D76-4B96-9601-8AD8002CBB7B}"/>
                                            </p:graphicEl>
                                          </p:spTgt>
                                        </p:tgtEl>
                                        <p:attrNameLst>
                                          <p:attrName>ppt_h</p:attrName>
                                        </p:attrNameLst>
                                      </p:cBhvr>
                                      <p:tavLst>
                                        <p:tav tm="0">
                                          <p:val>
                                            <p:fltVal val="0"/>
                                          </p:val>
                                        </p:tav>
                                        <p:tav tm="100000">
                                          <p:val>
                                            <p:strVal val="#ppt_h"/>
                                          </p:val>
                                        </p:tav>
                                      </p:tavLst>
                                    </p:anim>
                                    <p:anim calcmode="lin" valueType="num">
                                      <p:cBhvr>
                                        <p:cTn id="15" dur="1000" fill="hold"/>
                                        <p:tgtEl>
                                          <p:spTgt spid="8">
                                            <p:graphicEl>
                                              <a:dgm id="{A4803724-3D76-4B96-9601-8AD8002CBB7B}"/>
                                            </p:graphicEl>
                                          </p:spTgt>
                                        </p:tgtEl>
                                        <p:attrNameLst>
                                          <p:attrName>style.rotation</p:attrName>
                                        </p:attrNameLst>
                                      </p:cBhvr>
                                      <p:tavLst>
                                        <p:tav tm="0">
                                          <p:val>
                                            <p:fltVal val="90"/>
                                          </p:val>
                                        </p:tav>
                                        <p:tav tm="100000">
                                          <p:val>
                                            <p:fltVal val="0"/>
                                          </p:val>
                                        </p:tav>
                                      </p:tavLst>
                                    </p:anim>
                                    <p:animEffect transition="in" filter="fade">
                                      <p:cBhvr>
                                        <p:cTn id="16" dur="1000"/>
                                        <p:tgtEl>
                                          <p:spTgt spid="8">
                                            <p:graphicEl>
                                              <a:dgm id="{A4803724-3D76-4B96-9601-8AD8002CBB7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lvlAtOnc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B9C20-414E-4E11-C3DA-A08568C09C54}"/>
              </a:ext>
            </a:extLst>
          </p:cNvPr>
          <p:cNvSpPr>
            <a:spLocks noGrp="1"/>
          </p:cNvSpPr>
          <p:nvPr>
            <p:ph type="title"/>
          </p:nvPr>
        </p:nvSpPr>
        <p:spPr/>
        <p:txBody>
          <a:bodyPr/>
          <a:lstStyle/>
          <a:p>
            <a:r>
              <a:rPr lang="pt-BR" dirty="0"/>
              <a:t>Previne Brasil</a:t>
            </a:r>
          </a:p>
        </p:txBody>
      </p:sp>
      <p:sp>
        <p:nvSpPr>
          <p:cNvPr id="3" name="Espaço Reservado para Texto 2">
            <a:extLst>
              <a:ext uri="{FF2B5EF4-FFF2-40B4-BE49-F238E27FC236}">
                <a16:creationId xmlns:a16="http://schemas.microsoft.com/office/drawing/2014/main" id="{EF36DB02-B34A-CF05-3852-9B4AB9E122DE}"/>
              </a:ext>
            </a:extLst>
          </p:cNvPr>
          <p:cNvSpPr>
            <a:spLocks noGrp="1"/>
          </p:cNvSpPr>
          <p:nvPr>
            <p:ph type="body" idx="1"/>
          </p:nvPr>
        </p:nvSpPr>
        <p:spPr/>
        <p:txBody>
          <a:bodyPr/>
          <a:lstStyle/>
          <a:p>
            <a:r>
              <a:rPr lang="pt-BR" dirty="0"/>
              <a:t>Indicadores de Desempenho</a:t>
            </a:r>
          </a:p>
        </p:txBody>
      </p:sp>
    </p:spTree>
    <p:extLst>
      <p:ext uri="{BB962C8B-B14F-4D97-AF65-F5344CB8AC3E}">
        <p14:creationId xmlns:p14="http://schemas.microsoft.com/office/powerpoint/2010/main" val="4023994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CED3BD-67B8-B66D-9FFB-C22528990399}"/>
              </a:ext>
            </a:extLst>
          </p:cNvPr>
          <p:cNvSpPr>
            <a:spLocks noGrp="1"/>
          </p:cNvSpPr>
          <p:nvPr>
            <p:ph type="title"/>
          </p:nvPr>
        </p:nvSpPr>
        <p:spPr/>
        <p:txBody>
          <a:bodyPr/>
          <a:lstStyle/>
          <a:p>
            <a:r>
              <a:rPr lang="pt-BR" dirty="0"/>
              <a:t>Indicadores de Desempenho</a:t>
            </a:r>
          </a:p>
        </p:txBody>
      </p:sp>
      <p:sp>
        <p:nvSpPr>
          <p:cNvPr id="3" name="Espaço Reservado para Conteúdo 2">
            <a:extLst>
              <a:ext uri="{FF2B5EF4-FFF2-40B4-BE49-F238E27FC236}">
                <a16:creationId xmlns:a16="http://schemas.microsoft.com/office/drawing/2014/main" id="{A8AE042A-EAD3-3EB9-B90F-2A8E7ED4FF24}"/>
              </a:ext>
            </a:extLst>
          </p:cNvPr>
          <p:cNvSpPr>
            <a:spLocks noGrp="1"/>
          </p:cNvSpPr>
          <p:nvPr>
            <p:ph idx="1"/>
          </p:nvPr>
        </p:nvSpPr>
        <p:spPr/>
        <p:txBody>
          <a:bodyPr>
            <a:normAutofit lnSpcReduction="10000"/>
          </a:bodyPr>
          <a:lstStyle/>
          <a:p>
            <a:pPr marL="514350" indent="-514350" algn="just">
              <a:buFont typeface="+mj-lt"/>
              <a:buAutoNum type="arabicPeriod"/>
            </a:pPr>
            <a:r>
              <a:rPr lang="pt-BR" dirty="0"/>
              <a:t>Proporção de gestantes com pelo menos 6 (seis) consultas pré-natal realizadas, sendo a 1ª (primeira) até a 12ª (décima segunda) semana de gestação </a:t>
            </a:r>
          </a:p>
          <a:p>
            <a:pPr marL="514350" indent="-514350" algn="just">
              <a:buFont typeface="+mj-lt"/>
              <a:buAutoNum type="arabicPeriod"/>
            </a:pPr>
            <a:r>
              <a:rPr lang="pt-BR" dirty="0"/>
              <a:t>Proporção de gestantes com realização de exames para sífilis e HIV</a:t>
            </a:r>
          </a:p>
          <a:p>
            <a:pPr marL="514350" indent="-514350" algn="just">
              <a:buFont typeface="+mj-lt"/>
              <a:buAutoNum type="arabicPeriod"/>
            </a:pPr>
            <a:r>
              <a:rPr lang="pt-BR" dirty="0"/>
              <a:t>Proporção de gestantes com atendimento odontológico realizado</a:t>
            </a:r>
          </a:p>
          <a:p>
            <a:pPr marL="514350" indent="-514350" algn="just">
              <a:buFont typeface="+mj-lt"/>
              <a:buAutoNum type="arabicPeriod"/>
            </a:pPr>
            <a:r>
              <a:rPr lang="pt-BR" dirty="0"/>
              <a:t>Proporção de mulheres com coleta de citopatológico na APS</a:t>
            </a:r>
          </a:p>
          <a:p>
            <a:pPr marL="514350" indent="-514350" algn="just">
              <a:buFont typeface="+mj-lt"/>
              <a:buAutoNum type="arabicPeriod"/>
            </a:pPr>
            <a:r>
              <a:rPr lang="pt-BR" dirty="0"/>
              <a:t>Proporção de Crianças de até 1 (um) ano de idade vacinadas na APS com a 3ª (terceira) dose de Penta e VIP</a:t>
            </a:r>
          </a:p>
          <a:p>
            <a:pPr marL="514350" indent="-514350" algn="just">
              <a:buFont typeface="+mj-lt"/>
              <a:buAutoNum type="arabicPeriod"/>
            </a:pPr>
            <a:r>
              <a:rPr lang="pt-BR" dirty="0"/>
              <a:t>Proporção de pessoas com hipertensão, com consulta e pressão arterial aferida no semestre</a:t>
            </a:r>
          </a:p>
          <a:p>
            <a:pPr marL="514350" indent="-514350" algn="just">
              <a:buFont typeface="+mj-lt"/>
              <a:buAutoNum type="arabicPeriod"/>
            </a:pPr>
            <a:r>
              <a:rPr lang="pt-BR" dirty="0"/>
              <a:t>Proporção de pessoas com diabetes, com consulta e hemoglobina glicada solicitada no semestre</a:t>
            </a:r>
          </a:p>
          <a:p>
            <a:pPr marL="0" indent="0" algn="just">
              <a:buNone/>
            </a:pPr>
            <a:endParaRPr lang="pt-BR" dirty="0"/>
          </a:p>
          <a:p>
            <a:pPr algn="just"/>
            <a:endParaRPr lang="pt-BR" dirty="0"/>
          </a:p>
          <a:p>
            <a:pPr algn="just"/>
            <a:endParaRPr lang="pt-BR" dirty="0"/>
          </a:p>
        </p:txBody>
      </p:sp>
    </p:spTree>
    <p:extLst>
      <p:ext uri="{BB962C8B-B14F-4D97-AF65-F5344CB8AC3E}">
        <p14:creationId xmlns:p14="http://schemas.microsoft.com/office/powerpoint/2010/main" val="11031005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9A0DB6-2D1B-B4C7-464A-02363CA3934C}"/>
              </a:ext>
            </a:extLst>
          </p:cNvPr>
          <p:cNvSpPr>
            <a:spLocks noGrp="1"/>
          </p:cNvSpPr>
          <p:nvPr>
            <p:ph type="title"/>
          </p:nvPr>
        </p:nvSpPr>
        <p:spPr/>
        <p:txBody>
          <a:bodyPr/>
          <a:lstStyle/>
          <a:p>
            <a:r>
              <a:rPr lang="pt-BR" dirty="0"/>
              <a:t>Primeiro Indicador</a:t>
            </a:r>
          </a:p>
        </p:txBody>
      </p:sp>
      <p:sp>
        <p:nvSpPr>
          <p:cNvPr id="3" name="Espaço Reservado para Conteúdo 2">
            <a:extLst>
              <a:ext uri="{FF2B5EF4-FFF2-40B4-BE49-F238E27FC236}">
                <a16:creationId xmlns:a16="http://schemas.microsoft.com/office/drawing/2014/main" id="{323466B2-F4AE-9B34-D00F-BF4F8392909D}"/>
              </a:ext>
            </a:extLst>
          </p:cNvPr>
          <p:cNvSpPr>
            <a:spLocks noGrp="1"/>
          </p:cNvSpPr>
          <p:nvPr>
            <p:ph idx="1"/>
          </p:nvPr>
        </p:nvSpPr>
        <p:spPr/>
        <p:txBody>
          <a:bodyPr>
            <a:normAutofit/>
          </a:bodyPr>
          <a:lstStyle/>
          <a:p>
            <a:r>
              <a:rPr lang="pt-BR" sz="2800" b="0" i="0" dirty="0">
                <a:latin typeface="Bahnschrift SemiBold Condensed" panose="020B0502040204020203" pitchFamily="34" charset="0"/>
              </a:rPr>
              <a:t>Registre a DUM em todas as consultas de pré-natal.</a:t>
            </a:r>
          </a:p>
          <a:p>
            <a:pPr lvl="0"/>
            <a:r>
              <a:rPr lang="pt-BR" sz="2800" b="0" i="0" dirty="0">
                <a:latin typeface="Bahnschrift SemiBold Condensed" panose="020B0502040204020203" pitchFamily="34" charset="0"/>
              </a:rPr>
              <a:t>O ACS realiza busca ativa de mulheres em idade fértil.</a:t>
            </a:r>
            <a:endParaRPr lang="pt-BR" sz="2800" dirty="0">
              <a:latin typeface="Bahnschrift SemiBold Condensed" panose="020B0502040204020203" pitchFamily="34" charset="0"/>
            </a:endParaRPr>
          </a:p>
          <a:p>
            <a:pPr lvl="0"/>
            <a:r>
              <a:rPr lang="pt-BR" sz="2800" b="0" i="0" dirty="0">
                <a:latin typeface="Bahnschrift SemiBold Condensed" panose="020B0502040204020203" pitchFamily="34" charset="0"/>
              </a:rPr>
              <a:t>Fazer o teste de gravidez com 7 dias de atraso menstrual.</a:t>
            </a:r>
            <a:endParaRPr lang="pt-BR" sz="2800" dirty="0">
              <a:latin typeface="Bahnschrift SemiBold Condensed" panose="020B0502040204020203" pitchFamily="34" charset="0"/>
            </a:endParaRPr>
          </a:p>
          <a:p>
            <a:pPr lvl="0"/>
            <a:r>
              <a:rPr lang="pt-BR" sz="2800" b="0" i="0" dirty="0">
                <a:latin typeface="Bahnschrift SemiBold Condensed" panose="020B0502040204020203" pitchFamily="34" charset="0"/>
              </a:rPr>
              <a:t>Higienize o CNS antes do pré-natal.</a:t>
            </a:r>
            <a:endParaRPr lang="pt-BR" sz="2800" dirty="0">
              <a:latin typeface="Bahnschrift SemiBold Condensed" panose="020B0502040204020203" pitchFamily="34" charset="0"/>
            </a:endParaRPr>
          </a:p>
          <a:p>
            <a:pPr lvl="0"/>
            <a:r>
              <a:rPr lang="pt-BR" sz="2800" b="0" i="0" dirty="0">
                <a:latin typeface="Bahnschrift SemiBold Condensed" panose="020B0502040204020203" pitchFamily="34" charset="0"/>
              </a:rPr>
              <a:t>Prefira usar o CPF como identificação no pré-natal.</a:t>
            </a:r>
            <a:endParaRPr lang="pt-BR" sz="2800" dirty="0">
              <a:latin typeface="Bahnschrift SemiBold Condensed" panose="020B0502040204020203" pitchFamily="34" charset="0"/>
            </a:endParaRPr>
          </a:p>
          <a:p>
            <a:pPr lvl="0"/>
            <a:r>
              <a:rPr lang="pt-BR" sz="2800" b="0" i="0" dirty="0">
                <a:latin typeface="Bahnschrift SemiBold Condensed" panose="020B0502040204020203" pitchFamily="34" charset="0"/>
              </a:rPr>
              <a:t>Se a gestante não tiver CPF, solicite que ela faça o documento.</a:t>
            </a:r>
            <a:endParaRPr lang="pt-BR" sz="2800" dirty="0">
              <a:latin typeface="Bahnschrift SemiBold Condensed" panose="020B0502040204020203" pitchFamily="34" charset="0"/>
            </a:endParaRPr>
          </a:p>
          <a:p>
            <a:pPr lvl="0"/>
            <a:r>
              <a:rPr lang="pt-BR" sz="2800" b="1" i="0" u="none" dirty="0">
                <a:latin typeface="Bahnschrift SemiBold Condensed" panose="020B0502040204020203" pitchFamily="34" charset="0"/>
              </a:rPr>
              <a:t>Colocar a gestante em “Condição Avaliada” em toda consulta</a:t>
            </a:r>
          </a:p>
          <a:p>
            <a:pPr lvl="0"/>
            <a:r>
              <a:rPr lang="pt-BR" dirty="0">
                <a:latin typeface="Bahnschrift SemiBold Condensed" panose="020B0502040204020203" pitchFamily="34" charset="0"/>
              </a:rPr>
              <a:t>Registre o aborto imediatamente e seu desfecho.</a:t>
            </a:r>
          </a:p>
          <a:p>
            <a:pPr lvl="0"/>
            <a:r>
              <a:rPr lang="pt-BR" dirty="0">
                <a:latin typeface="Bahnschrift SemiBold Condensed" panose="020B0502040204020203" pitchFamily="34" charset="0"/>
              </a:rPr>
              <a:t>Encerre o pré-natal após o parto.</a:t>
            </a:r>
          </a:p>
          <a:p>
            <a:pPr lvl="0"/>
            <a:r>
              <a:rPr lang="pt-BR" dirty="0">
                <a:latin typeface="Bahnschrift SemiBold Condensed" panose="020B0502040204020203" pitchFamily="34" charset="0"/>
              </a:rPr>
              <a:t>Toda consulta de pré-natal conferir sexo</a:t>
            </a:r>
          </a:p>
          <a:p>
            <a:pPr lvl="0"/>
            <a:endParaRPr lang="pt-BR" sz="2800" dirty="0">
              <a:latin typeface="Bahnschrift SemiBold Condensed" panose="020B0502040204020203" pitchFamily="34" charset="0"/>
            </a:endParaRPr>
          </a:p>
          <a:p>
            <a:endParaRPr lang="pt-BR" dirty="0"/>
          </a:p>
        </p:txBody>
      </p:sp>
    </p:spTree>
    <p:extLst>
      <p:ext uri="{BB962C8B-B14F-4D97-AF65-F5344CB8AC3E}">
        <p14:creationId xmlns:p14="http://schemas.microsoft.com/office/powerpoint/2010/main" val="1139870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0FE1B3-FA30-7A74-72AB-D6D982C509EB}"/>
              </a:ext>
            </a:extLst>
          </p:cNvPr>
          <p:cNvSpPr>
            <a:spLocks noGrp="1"/>
          </p:cNvSpPr>
          <p:nvPr>
            <p:ph type="title"/>
          </p:nvPr>
        </p:nvSpPr>
        <p:spPr/>
        <p:txBody>
          <a:bodyPr/>
          <a:lstStyle/>
          <a:p>
            <a:r>
              <a:rPr lang="pt-BR" dirty="0"/>
              <a:t>PRÁTICA: colocar a gestação em Problemas e/ou condições com o w78</a:t>
            </a:r>
          </a:p>
        </p:txBody>
      </p:sp>
      <p:pic>
        <p:nvPicPr>
          <p:cNvPr id="5" name="Espaço Reservado para Imagem 4">
            <a:extLst>
              <a:ext uri="{FF2B5EF4-FFF2-40B4-BE49-F238E27FC236}">
                <a16:creationId xmlns:a16="http://schemas.microsoft.com/office/drawing/2014/main" id="{CC24AAD2-1D71-FE40-49E7-BD2E8EB5F89C}"/>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197" r="306"/>
          <a:stretch/>
        </p:blipFill>
        <p:spPr>
          <a:xfrm>
            <a:off x="1293225" y="91439"/>
            <a:ext cx="10636178" cy="5956663"/>
          </a:xfrm>
        </p:spPr>
      </p:pic>
      <p:pic>
        <p:nvPicPr>
          <p:cNvPr id="7" name="Imagem 6">
            <a:extLst>
              <a:ext uri="{FF2B5EF4-FFF2-40B4-BE49-F238E27FC236}">
                <a16:creationId xmlns:a16="http://schemas.microsoft.com/office/drawing/2014/main" id="{868DC826-BA0F-46EC-584A-ADB4F11016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224" y="91440"/>
            <a:ext cx="10768146" cy="5956662"/>
          </a:xfrm>
          <a:prstGeom prst="rect">
            <a:avLst/>
          </a:prstGeom>
        </p:spPr>
      </p:pic>
      <p:sp>
        <p:nvSpPr>
          <p:cNvPr id="3" name="Retângulo 2">
            <a:extLst>
              <a:ext uri="{FF2B5EF4-FFF2-40B4-BE49-F238E27FC236}">
                <a16:creationId xmlns:a16="http://schemas.microsoft.com/office/drawing/2014/main" id="{2959533F-5735-4D65-E326-883D10A887C1}"/>
              </a:ext>
            </a:extLst>
          </p:cNvPr>
          <p:cNvSpPr/>
          <p:nvPr/>
        </p:nvSpPr>
        <p:spPr>
          <a:xfrm>
            <a:off x="4712677" y="1659987"/>
            <a:ext cx="6963509" cy="43609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 name="Retângulo 3">
            <a:extLst>
              <a:ext uri="{FF2B5EF4-FFF2-40B4-BE49-F238E27FC236}">
                <a16:creationId xmlns:a16="http://schemas.microsoft.com/office/drawing/2014/main" id="{1397F95D-432F-FAF0-7D45-EAF9C98B11A4}"/>
              </a:ext>
            </a:extLst>
          </p:cNvPr>
          <p:cNvSpPr/>
          <p:nvPr/>
        </p:nvSpPr>
        <p:spPr>
          <a:xfrm>
            <a:off x="10719582" y="5393954"/>
            <a:ext cx="1209821" cy="436099"/>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64695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3FFF69-2567-DFE0-F160-12746B78C049}"/>
              </a:ext>
            </a:extLst>
          </p:cNvPr>
          <p:cNvSpPr>
            <a:spLocks noGrp="1"/>
          </p:cNvSpPr>
          <p:nvPr>
            <p:ph type="title"/>
          </p:nvPr>
        </p:nvSpPr>
        <p:spPr/>
        <p:txBody>
          <a:bodyPr/>
          <a:lstStyle/>
          <a:p>
            <a:r>
              <a:rPr lang="pt-BR" dirty="0"/>
              <a:t>PRÁTICA: Registrando o aborto</a:t>
            </a:r>
          </a:p>
        </p:txBody>
      </p:sp>
      <p:pic>
        <p:nvPicPr>
          <p:cNvPr id="5" name="Espaço Reservado para Imagem 4">
            <a:extLst>
              <a:ext uri="{FF2B5EF4-FFF2-40B4-BE49-F238E27FC236}">
                <a16:creationId xmlns:a16="http://schemas.microsoft.com/office/drawing/2014/main" id="{68B598F8-A0CE-A361-EC4E-870433A5FC64}"/>
              </a:ext>
            </a:extLst>
          </p:cNvPr>
          <p:cNvPicPr>
            <a:picLocks noGrp="1" noChangeAspect="1"/>
          </p:cNvPicPr>
          <p:nvPr>
            <p:ph type="pic" sz="quarter" idx="10"/>
          </p:nvPr>
        </p:nvPicPr>
        <p:blipFill rotWithShape="1">
          <a:blip r:embed="rId2"/>
          <a:srcRect l="1315" t="21835" r="3054" b="6367"/>
          <a:stretch/>
        </p:blipFill>
        <p:spPr>
          <a:xfrm>
            <a:off x="1434904" y="91439"/>
            <a:ext cx="10522633" cy="5956663"/>
          </a:xfrm>
        </p:spPr>
      </p:pic>
      <p:pic>
        <p:nvPicPr>
          <p:cNvPr id="8" name="Imagem 7">
            <a:extLst>
              <a:ext uri="{FF2B5EF4-FFF2-40B4-BE49-F238E27FC236}">
                <a16:creationId xmlns:a16="http://schemas.microsoft.com/office/drawing/2014/main" id="{6F3861AA-9166-CE06-F26D-EC1CC416D007}"/>
              </a:ext>
            </a:extLst>
          </p:cNvPr>
          <p:cNvPicPr>
            <a:picLocks noChangeAspect="1"/>
          </p:cNvPicPr>
          <p:nvPr/>
        </p:nvPicPr>
        <p:blipFill rotWithShape="1">
          <a:blip r:embed="rId3"/>
          <a:srcRect t="22757" r="1072" b="17111"/>
          <a:stretch/>
        </p:blipFill>
        <p:spPr>
          <a:xfrm>
            <a:off x="1434904" y="91439"/>
            <a:ext cx="10626466" cy="5956663"/>
          </a:xfrm>
          <a:prstGeom prst="rect">
            <a:avLst/>
          </a:prstGeom>
        </p:spPr>
      </p:pic>
      <p:pic>
        <p:nvPicPr>
          <p:cNvPr id="10" name="Imagem 9">
            <a:extLst>
              <a:ext uri="{FF2B5EF4-FFF2-40B4-BE49-F238E27FC236}">
                <a16:creationId xmlns:a16="http://schemas.microsoft.com/office/drawing/2014/main" id="{5FEDF07D-99FC-98F2-7C46-065EEECFD19A}"/>
              </a:ext>
            </a:extLst>
          </p:cNvPr>
          <p:cNvPicPr>
            <a:picLocks noChangeAspect="1"/>
          </p:cNvPicPr>
          <p:nvPr/>
        </p:nvPicPr>
        <p:blipFill rotWithShape="1">
          <a:blip r:embed="rId4"/>
          <a:srcRect t="20499" r="3653" b="6646"/>
          <a:stretch/>
        </p:blipFill>
        <p:spPr>
          <a:xfrm>
            <a:off x="1434904" y="91439"/>
            <a:ext cx="10626466" cy="5956663"/>
          </a:xfrm>
          <a:prstGeom prst="rect">
            <a:avLst/>
          </a:prstGeom>
        </p:spPr>
      </p:pic>
      <p:pic>
        <p:nvPicPr>
          <p:cNvPr id="12" name="Imagem 11">
            <a:extLst>
              <a:ext uri="{FF2B5EF4-FFF2-40B4-BE49-F238E27FC236}">
                <a16:creationId xmlns:a16="http://schemas.microsoft.com/office/drawing/2014/main" id="{1DFCDB9F-7AEE-D0F1-1E46-80FAFA0F85EF}"/>
              </a:ext>
            </a:extLst>
          </p:cNvPr>
          <p:cNvPicPr>
            <a:picLocks noChangeAspect="1"/>
          </p:cNvPicPr>
          <p:nvPr/>
        </p:nvPicPr>
        <p:blipFill rotWithShape="1">
          <a:blip r:embed="rId5"/>
          <a:srcRect l="6346" t="20499" r="3307" b="18548"/>
          <a:stretch/>
        </p:blipFill>
        <p:spPr>
          <a:xfrm>
            <a:off x="1434904" y="91439"/>
            <a:ext cx="10626466" cy="5956663"/>
          </a:xfrm>
          <a:prstGeom prst="rect">
            <a:avLst/>
          </a:prstGeom>
        </p:spPr>
      </p:pic>
      <p:sp>
        <p:nvSpPr>
          <p:cNvPr id="3" name="Retângulo 2">
            <a:extLst>
              <a:ext uri="{FF2B5EF4-FFF2-40B4-BE49-F238E27FC236}">
                <a16:creationId xmlns:a16="http://schemas.microsoft.com/office/drawing/2014/main" id="{D6FB1FC0-FB23-6598-63E5-0C82D9C353FE}"/>
              </a:ext>
            </a:extLst>
          </p:cNvPr>
          <p:cNvSpPr/>
          <p:nvPr/>
        </p:nvSpPr>
        <p:spPr>
          <a:xfrm>
            <a:off x="4248443" y="4417255"/>
            <a:ext cx="7812927" cy="66118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20404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CB113FA-6545-7E2E-18A8-EB205F168D68}"/>
              </a:ext>
            </a:extLst>
          </p:cNvPr>
          <p:cNvSpPr>
            <a:spLocks noGrp="1"/>
          </p:cNvSpPr>
          <p:nvPr>
            <p:ph type="title"/>
          </p:nvPr>
        </p:nvSpPr>
        <p:spPr/>
        <p:txBody>
          <a:bodyPr/>
          <a:lstStyle/>
          <a:p>
            <a:r>
              <a:rPr lang="pt-BR" dirty="0"/>
              <a:t>PRÁTICA: Fazendo a visita puerperal</a:t>
            </a:r>
          </a:p>
        </p:txBody>
      </p:sp>
      <p:pic>
        <p:nvPicPr>
          <p:cNvPr id="5" name="Espaço Reservado para Imagem 4">
            <a:extLst>
              <a:ext uri="{FF2B5EF4-FFF2-40B4-BE49-F238E27FC236}">
                <a16:creationId xmlns:a16="http://schemas.microsoft.com/office/drawing/2014/main" id="{077578CC-DAAB-C908-8B84-C8C26DBB4476}"/>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197" r="7197"/>
          <a:stretch>
            <a:fillRect/>
          </a:stretch>
        </p:blipFill>
        <p:spPr/>
      </p:pic>
      <p:pic>
        <p:nvPicPr>
          <p:cNvPr id="7" name="Imagem 6">
            <a:extLst>
              <a:ext uri="{FF2B5EF4-FFF2-40B4-BE49-F238E27FC236}">
                <a16:creationId xmlns:a16="http://schemas.microsoft.com/office/drawing/2014/main" id="{8EB71141-934C-AE45-A941-0F9F36032554}"/>
              </a:ext>
            </a:extLst>
          </p:cNvPr>
          <p:cNvPicPr>
            <a:picLocks noChangeAspect="1"/>
          </p:cNvPicPr>
          <p:nvPr/>
        </p:nvPicPr>
        <p:blipFill rotWithShape="1">
          <a:blip r:embed="rId3"/>
          <a:srcRect t="20294" r="3307" b="6850"/>
          <a:stretch/>
        </p:blipFill>
        <p:spPr>
          <a:xfrm>
            <a:off x="1293224" y="91439"/>
            <a:ext cx="10768146" cy="5956663"/>
          </a:xfrm>
          <a:prstGeom prst="rect">
            <a:avLst/>
          </a:prstGeom>
        </p:spPr>
      </p:pic>
      <p:pic>
        <p:nvPicPr>
          <p:cNvPr id="9" name="Imagem 8">
            <a:extLst>
              <a:ext uri="{FF2B5EF4-FFF2-40B4-BE49-F238E27FC236}">
                <a16:creationId xmlns:a16="http://schemas.microsoft.com/office/drawing/2014/main" id="{05FC1DFB-86F5-DA12-0937-31F4AD9138A1}"/>
              </a:ext>
            </a:extLst>
          </p:cNvPr>
          <p:cNvPicPr>
            <a:picLocks noChangeAspect="1"/>
          </p:cNvPicPr>
          <p:nvPr/>
        </p:nvPicPr>
        <p:blipFill rotWithShape="1">
          <a:blip r:embed="rId4"/>
          <a:srcRect l="6577" t="20498" r="2962" b="13101"/>
          <a:stretch/>
        </p:blipFill>
        <p:spPr>
          <a:xfrm>
            <a:off x="1293223" y="91440"/>
            <a:ext cx="10898777" cy="5956662"/>
          </a:xfrm>
          <a:prstGeom prst="rect">
            <a:avLst/>
          </a:prstGeom>
        </p:spPr>
      </p:pic>
      <p:pic>
        <p:nvPicPr>
          <p:cNvPr id="11" name="Imagem 10">
            <a:extLst>
              <a:ext uri="{FF2B5EF4-FFF2-40B4-BE49-F238E27FC236}">
                <a16:creationId xmlns:a16="http://schemas.microsoft.com/office/drawing/2014/main" id="{36ABCBB0-A973-688B-42C8-433F67645096}"/>
              </a:ext>
            </a:extLst>
          </p:cNvPr>
          <p:cNvPicPr>
            <a:picLocks noChangeAspect="1"/>
          </p:cNvPicPr>
          <p:nvPr/>
        </p:nvPicPr>
        <p:blipFill rotWithShape="1">
          <a:blip r:embed="rId5"/>
          <a:srcRect l="5308" t="20498" b="20807"/>
          <a:stretch/>
        </p:blipFill>
        <p:spPr>
          <a:xfrm>
            <a:off x="1293222" y="91438"/>
            <a:ext cx="10898778" cy="5956661"/>
          </a:xfrm>
          <a:prstGeom prst="rect">
            <a:avLst/>
          </a:prstGeom>
        </p:spPr>
      </p:pic>
      <p:sp>
        <p:nvSpPr>
          <p:cNvPr id="3" name="Retângulo 2">
            <a:extLst>
              <a:ext uri="{FF2B5EF4-FFF2-40B4-BE49-F238E27FC236}">
                <a16:creationId xmlns:a16="http://schemas.microsoft.com/office/drawing/2014/main" id="{337F8EBB-91B2-C7EA-9DB9-89C2DCAFBE26}"/>
              </a:ext>
            </a:extLst>
          </p:cNvPr>
          <p:cNvSpPr/>
          <p:nvPr/>
        </p:nvSpPr>
        <p:spPr>
          <a:xfrm>
            <a:off x="4037428" y="3249637"/>
            <a:ext cx="7812927" cy="66118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3123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9331D93-B81D-0138-0414-BD176D408E5B}"/>
              </a:ext>
            </a:extLst>
          </p:cNvPr>
          <p:cNvSpPr>
            <a:spLocks noGrp="1"/>
          </p:cNvSpPr>
          <p:nvPr>
            <p:ph type="title"/>
          </p:nvPr>
        </p:nvSpPr>
        <p:spPr/>
        <p:txBody>
          <a:bodyPr/>
          <a:lstStyle/>
          <a:p>
            <a:r>
              <a:rPr lang="pt-BR" dirty="0"/>
              <a:t>Segundo Indicador</a:t>
            </a:r>
          </a:p>
        </p:txBody>
      </p:sp>
      <p:sp>
        <p:nvSpPr>
          <p:cNvPr id="3" name="Espaço Reservado para Conteúdo 2">
            <a:extLst>
              <a:ext uri="{FF2B5EF4-FFF2-40B4-BE49-F238E27FC236}">
                <a16:creationId xmlns:a16="http://schemas.microsoft.com/office/drawing/2014/main" id="{BD6BA28C-4758-07E1-0238-AFBDF3731C6A}"/>
              </a:ext>
            </a:extLst>
          </p:cNvPr>
          <p:cNvSpPr>
            <a:spLocks noGrp="1"/>
          </p:cNvSpPr>
          <p:nvPr>
            <p:ph idx="1"/>
          </p:nvPr>
        </p:nvSpPr>
        <p:spPr/>
        <p:txBody>
          <a:bodyPr/>
          <a:lstStyle/>
          <a:p>
            <a:pPr lvl="0"/>
            <a:r>
              <a:rPr lang="pt-BR" sz="2800" b="0" i="0" dirty="0">
                <a:latin typeface="Bahnschrift SemiBold Condensed" panose="020B0502040204020203" pitchFamily="34" charset="0"/>
              </a:rPr>
              <a:t>Realize e avalie os testes rápidos de HIV e Sífilis na primeira consulta de pré-natal e no terceiro trimestre ou solicite o VDRL e HIV</a:t>
            </a:r>
            <a:endParaRPr lang="pt-BR" sz="2800" dirty="0">
              <a:latin typeface="Bahnschrift SemiBold Condensed" panose="020B0502040204020203" pitchFamily="34" charset="0"/>
            </a:endParaRPr>
          </a:p>
          <a:p>
            <a:pPr lvl="0"/>
            <a:r>
              <a:rPr lang="pt-BR" sz="2800" b="0" i="0" dirty="0">
                <a:latin typeface="Bahnschrift SemiBold Condensed" panose="020B0502040204020203" pitchFamily="34" charset="0"/>
              </a:rPr>
              <a:t>Registre o procedimento de realização dos testes rápidos de HIV e Sífilis juntamente com o resultado.</a:t>
            </a:r>
            <a:endParaRPr lang="pt-BR" sz="2800" dirty="0">
              <a:latin typeface="Bahnschrift SemiBold Condensed" panose="020B0502040204020203" pitchFamily="34" charset="0"/>
            </a:endParaRPr>
          </a:p>
          <a:p>
            <a:pPr lvl="0"/>
            <a:r>
              <a:rPr lang="pt-BR" sz="2800" b="0" i="0" u="none" dirty="0">
                <a:latin typeface="Bahnschrift SemiBold Condensed" panose="020B0502040204020203" pitchFamily="34" charset="0"/>
              </a:rPr>
              <a:t>Recomendações semelhantes ao primeiro indicador</a:t>
            </a:r>
            <a:endParaRPr lang="pt-BR" sz="2800" dirty="0">
              <a:latin typeface="Bahnschrift SemiBold Condensed" panose="020B0502040204020203" pitchFamily="34" charset="0"/>
            </a:endParaRPr>
          </a:p>
          <a:p>
            <a:pPr marL="0" indent="0">
              <a:buNone/>
            </a:pPr>
            <a:endParaRPr lang="pt-BR" dirty="0"/>
          </a:p>
        </p:txBody>
      </p:sp>
    </p:spTree>
    <p:extLst>
      <p:ext uri="{BB962C8B-B14F-4D97-AF65-F5344CB8AC3E}">
        <p14:creationId xmlns:p14="http://schemas.microsoft.com/office/powerpoint/2010/main" val="1013278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BC3B3FC-F54F-DB89-9DBF-132A63589C16}"/>
              </a:ext>
            </a:extLst>
          </p:cNvPr>
          <p:cNvSpPr>
            <a:spLocks noGrp="1"/>
          </p:cNvSpPr>
          <p:nvPr>
            <p:ph type="title"/>
          </p:nvPr>
        </p:nvSpPr>
        <p:spPr/>
        <p:txBody>
          <a:bodyPr/>
          <a:lstStyle/>
          <a:p>
            <a:r>
              <a:rPr lang="pt-BR" dirty="0"/>
              <a:t>PRÁTICA: registrando o resultado dos testes rápidos no Objetivo</a:t>
            </a:r>
          </a:p>
        </p:txBody>
      </p:sp>
      <p:pic>
        <p:nvPicPr>
          <p:cNvPr id="5" name="Espaço Reservado para Imagem 4">
            <a:extLst>
              <a:ext uri="{FF2B5EF4-FFF2-40B4-BE49-F238E27FC236}">
                <a16:creationId xmlns:a16="http://schemas.microsoft.com/office/drawing/2014/main" id="{4C80E6E6-A691-C696-4D97-DE554A93AD6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7197" r="7197"/>
          <a:stretch>
            <a:fillRect/>
          </a:stretch>
        </p:blipFill>
        <p:spPr/>
      </p:pic>
      <p:pic>
        <p:nvPicPr>
          <p:cNvPr id="7" name="Imagem 6">
            <a:extLst>
              <a:ext uri="{FF2B5EF4-FFF2-40B4-BE49-F238E27FC236}">
                <a16:creationId xmlns:a16="http://schemas.microsoft.com/office/drawing/2014/main" id="{0D3F20CE-07E9-C530-D974-691D27AB1D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224" y="91440"/>
            <a:ext cx="10768146" cy="5956662"/>
          </a:xfrm>
          <a:prstGeom prst="rect">
            <a:avLst/>
          </a:prstGeom>
        </p:spPr>
      </p:pic>
      <p:pic>
        <p:nvPicPr>
          <p:cNvPr id="9" name="Imagem 8">
            <a:extLst>
              <a:ext uri="{FF2B5EF4-FFF2-40B4-BE49-F238E27FC236}">
                <a16:creationId xmlns:a16="http://schemas.microsoft.com/office/drawing/2014/main" id="{45E1CA99-8250-0EBF-6D81-6AA0CD7BA9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224" y="91438"/>
            <a:ext cx="10768146" cy="5956663"/>
          </a:xfrm>
          <a:prstGeom prst="rect">
            <a:avLst/>
          </a:prstGeom>
        </p:spPr>
      </p:pic>
    </p:spTree>
    <p:extLst>
      <p:ext uri="{BB962C8B-B14F-4D97-AF65-F5344CB8AC3E}">
        <p14:creationId xmlns:p14="http://schemas.microsoft.com/office/powerpoint/2010/main" val="279972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62C2B1-8800-9C36-7EC5-21EE7D3B16DF}"/>
              </a:ext>
            </a:extLst>
          </p:cNvPr>
          <p:cNvSpPr>
            <a:spLocks noGrp="1"/>
          </p:cNvSpPr>
          <p:nvPr>
            <p:ph type="title"/>
          </p:nvPr>
        </p:nvSpPr>
        <p:spPr/>
        <p:txBody>
          <a:bodyPr/>
          <a:lstStyle/>
          <a:p>
            <a:r>
              <a:rPr lang="pt-BR" dirty="0"/>
              <a:t>PRÁTICA: registrando o procedimento dos testes rápidos no Plano</a:t>
            </a:r>
          </a:p>
        </p:txBody>
      </p:sp>
      <p:pic>
        <p:nvPicPr>
          <p:cNvPr id="5" name="Espaço Reservado para Imagem 4">
            <a:extLst>
              <a:ext uri="{FF2B5EF4-FFF2-40B4-BE49-F238E27FC236}">
                <a16:creationId xmlns:a16="http://schemas.microsoft.com/office/drawing/2014/main" id="{F93A548C-8729-B8EA-8314-78A9493E2747}"/>
              </a:ext>
            </a:extLst>
          </p:cNvPr>
          <p:cNvPicPr>
            <a:picLocks noGrp="1" noChangeAspect="1"/>
          </p:cNvPicPr>
          <p:nvPr>
            <p:ph type="pic" sz="quarter" idx="10"/>
          </p:nvPr>
        </p:nvPicPr>
        <p:blipFill rotWithShape="1">
          <a:blip r:embed="rId2"/>
          <a:srcRect l="3406" t="21835" b="23328"/>
          <a:stretch/>
        </p:blipFill>
        <p:spPr>
          <a:xfrm>
            <a:off x="1293224" y="657160"/>
            <a:ext cx="10768146" cy="4825219"/>
          </a:xfrm>
        </p:spPr>
      </p:pic>
      <p:sp>
        <p:nvSpPr>
          <p:cNvPr id="3" name="Retângulo 2">
            <a:extLst>
              <a:ext uri="{FF2B5EF4-FFF2-40B4-BE49-F238E27FC236}">
                <a16:creationId xmlns:a16="http://schemas.microsoft.com/office/drawing/2014/main" id="{8D13F188-0680-514F-A478-1690F84C42FB}"/>
              </a:ext>
            </a:extLst>
          </p:cNvPr>
          <p:cNvSpPr/>
          <p:nvPr/>
        </p:nvSpPr>
        <p:spPr>
          <a:xfrm>
            <a:off x="4178103" y="3559126"/>
            <a:ext cx="5148777" cy="661185"/>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67715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58B389-D208-D4C6-503C-2AFDE572DC8F}"/>
              </a:ext>
            </a:extLst>
          </p:cNvPr>
          <p:cNvSpPr>
            <a:spLocks noGrp="1"/>
          </p:cNvSpPr>
          <p:nvPr>
            <p:ph type="title"/>
          </p:nvPr>
        </p:nvSpPr>
        <p:spPr/>
        <p:txBody>
          <a:bodyPr/>
          <a:lstStyle/>
          <a:p>
            <a:r>
              <a:rPr lang="pt-BR" dirty="0"/>
              <a:t>Terceiro Indicador</a:t>
            </a:r>
          </a:p>
        </p:txBody>
      </p:sp>
      <p:sp>
        <p:nvSpPr>
          <p:cNvPr id="3" name="Espaço Reservado para Conteúdo 2">
            <a:extLst>
              <a:ext uri="{FF2B5EF4-FFF2-40B4-BE49-F238E27FC236}">
                <a16:creationId xmlns:a16="http://schemas.microsoft.com/office/drawing/2014/main" id="{3FEF1255-5549-46D8-82B9-B6BCD1641F8F}"/>
              </a:ext>
            </a:extLst>
          </p:cNvPr>
          <p:cNvSpPr>
            <a:spLocks noGrp="1"/>
          </p:cNvSpPr>
          <p:nvPr>
            <p:ph idx="1"/>
          </p:nvPr>
        </p:nvSpPr>
        <p:spPr/>
        <p:txBody>
          <a:bodyPr/>
          <a:lstStyle/>
          <a:p>
            <a:pPr lvl="0" algn="just"/>
            <a:r>
              <a:rPr lang="pt-BR" sz="2800" b="0" i="0" dirty="0">
                <a:latin typeface="Bahnschrift Condensed" panose="020B0502040204020203" pitchFamily="34" charset="0"/>
              </a:rPr>
              <a:t>Atendimento odontológico na gestante deve ser feito após confirmação da gravidez pelo médico ou enfermeiro.</a:t>
            </a:r>
            <a:endParaRPr lang="pt-BR" dirty="0">
              <a:latin typeface="Bahnschrift Condensed" panose="020B0502040204020203" pitchFamily="34" charset="0"/>
            </a:endParaRPr>
          </a:p>
          <a:p>
            <a:pPr lvl="0" algn="just"/>
            <a:r>
              <a:rPr lang="pt-BR" sz="2800" b="0" i="0" dirty="0">
                <a:latin typeface="Bahnschrift Condensed" panose="020B0502040204020203" pitchFamily="34" charset="0"/>
              </a:rPr>
              <a:t>Encaminhar gestante ao cirurgião-dentista só após entrada da gestação nos "problemas/condições" no PEC.</a:t>
            </a:r>
            <a:endParaRPr lang="pt-BR" dirty="0">
              <a:latin typeface="Bahnschrift Condensed" panose="020B0502040204020203" pitchFamily="34" charset="0"/>
            </a:endParaRPr>
          </a:p>
          <a:p>
            <a:pPr lvl="0" algn="just"/>
            <a:r>
              <a:rPr lang="pt-BR" sz="2800" b="0" i="0" dirty="0">
                <a:latin typeface="Bahnschrift Condensed" panose="020B0502040204020203" pitchFamily="34" charset="0"/>
              </a:rPr>
              <a:t>Utilizar código W78 para inserir automaticamente gestação nos "problemas/condições" do PEC.</a:t>
            </a:r>
          </a:p>
          <a:p>
            <a:pPr lvl="0" algn="just"/>
            <a:r>
              <a:rPr lang="pt-BR" sz="2800" b="0" i="0" dirty="0">
                <a:latin typeface="Bahnschrift Condensed" panose="020B0502040204020203" pitchFamily="34" charset="0"/>
              </a:rPr>
              <a:t>Verificar registro da gestação na folha de rosto e incluir código W78 caso necessário.</a:t>
            </a:r>
          </a:p>
          <a:p>
            <a:pPr lvl="0" algn="just"/>
            <a:r>
              <a:rPr lang="pt-BR" sz="2800" b="0" i="0" dirty="0">
                <a:latin typeface="Bahnschrift Condensed" panose="020B0502040204020203" pitchFamily="34" charset="0"/>
              </a:rPr>
              <a:t>Atendimento odontológico de gestante pode ser feito em outra equipe sem interferir no indicador.</a:t>
            </a:r>
          </a:p>
          <a:p>
            <a:pPr algn="just"/>
            <a:endParaRPr lang="pt-BR" dirty="0"/>
          </a:p>
        </p:txBody>
      </p:sp>
    </p:spTree>
    <p:extLst>
      <p:ext uri="{BB962C8B-B14F-4D97-AF65-F5344CB8AC3E}">
        <p14:creationId xmlns:p14="http://schemas.microsoft.com/office/powerpoint/2010/main" val="1791713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A7721A-F98A-7526-633C-918F523FA6C4}"/>
              </a:ext>
            </a:extLst>
          </p:cNvPr>
          <p:cNvSpPr>
            <a:spLocks noGrp="1"/>
          </p:cNvSpPr>
          <p:nvPr>
            <p:ph type="title"/>
          </p:nvPr>
        </p:nvSpPr>
        <p:spPr/>
        <p:txBody>
          <a:bodyPr/>
          <a:lstStyle/>
          <a:p>
            <a:r>
              <a:rPr lang="pt-BR" dirty="0"/>
              <a:t>Sinergia</a:t>
            </a:r>
          </a:p>
        </p:txBody>
      </p:sp>
      <p:graphicFrame>
        <p:nvGraphicFramePr>
          <p:cNvPr id="4" name="Espaço Reservado para Conteúdo 3">
            <a:extLst>
              <a:ext uri="{FF2B5EF4-FFF2-40B4-BE49-F238E27FC236}">
                <a16:creationId xmlns:a16="http://schemas.microsoft.com/office/drawing/2014/main" id="{0AF5F5E8-5A9C-6A17-3E6B-6F5D6849081F}"/>
              </a:ext>
            </a:extLst>
          </p:cNvPr>
          <p:cNvGraphicFramePr>
            <a:graphicFrameLocks noGrp="1"/>
          </p:cNvGraphicFramePr>
          <p:nvPr>
            <p:ph idx="1"/>
            <p:extLst>
              <p:ext uri="{D42A27DB-BD31-4B8C-83A1-F6EECF244321}">
                <p14:modId xmlns:p14="http://schemas.microsoft.com/office/powerpoint/2010/main" val="972731103"/>
              </p:ext>
            </p:extLst>
          </p:nvPr>
        </p:nvGraphicFramePr>
        <p:xfrm>
          <a:off x="157163" y="1420837"/>
          <a:ext cx="11912600" cy="4994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7245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graphicEl>
                                              <a:dgm id="{CEFC4307-5455-404B-9703-36BA660B72B3}"/>
                                            </p:graphicEl>
                                          </p:spTgt>
                                        </p:tgtEl>
                                        <p:attrNameLst>
                                          <p:attrName>style.visibility</p:attrName>
                                        </p:attrNameLst>
                                      </p:cBhvr>
                                      <p:to>
                                        <p:strVal val="visible"/>
                                      </p:to>
                                    </p:set>
                                    <p:anim calcmode="lin" valueType="num">
                                      <p:cBhvr additive="base">
                                        <p:cTn id="7" dur="750" fill="hold"/>
                                        <p:tgtEl>
                                          <p:spTgt spid="4">
                                            <p:graphicEl>
                                              <a:dgm id="{CEFC4307-5455-404B-9703-36BA660B72B3}"/>
                                            </p:graphicEl>
                                          </p:spTgt>
                                        </p:tgtEl>
                                        <p:attrNameLst>
                                          <p:attrName>ppt_x</p:attrName>
                                        </p:attrNameLst>
                                      </p:cBhvr>
                                      <p:tavLst>
                                        <p:tav tm="0">
                                          <p:val>
                                            <p:strVal val="0-#ppt_w/2"/>
                                          </p:val>
                                        </p:tav>
                                        <p:tav tm="100000">
                                          <p:val>
                                            <p:strVal val="#ppt_x"/>
                                          </p:val>
                                        </p:tav>
                                      </p:tavLst>
                                    </p:anim>
                                    <p:anim calcmode="lin" valueType="num">
                                      <p:cBhvr additive="base">
                                        <p:cTn id="8" dur="750" fill="hold"/>
                                        <p:tgtEl>
                                          <p:spTgt spid="4">
                                            <p:graphicEl>
                                              <a:dgm id="{CEFC4307-5455-404B-9703-36BA660B72B3}"/>
                                            </p:graphic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
                                            <p:graphicEl>
                                              <a:dgm id="{9F24AB0F-D4AB-4495-AA4D-0F3C9988C8DF}"/>
                                            </p:graphicEl>
                                          </p:spTgt>
                                        </p:tgtEl>
                                        <p:attrNameLst>
                                          <p:attrName>style.visibility</p:attrName>
                                        </p:attrNameLst>
                                      </p:cBhvr>
                                      <p:to>
                                        <p:strVal val="visible"/>
                                      </p:to>
                                    </p:set>
                                    <p:anim calcmode="lin" valueType="num">
                                      <p:cBhvr additive="base">
                                        <p:cTn id="13" dur="750" fill="hold"/>
                                        <p:tgtEl>
                                          <p:spTgt spid="4">
                                            <p:graphicEl>
                                              <a:dgm id="{9F24AB0F-D4AB-4495-AA4D-0F3C9988C8DF}"/>
                                            </p:graphicEl>
                                          </p:spTgt>
                                        </p:tgtEl>
                                        <p:attrNameLst>
                                          <p:attrName>ppt_x</p:attrName>
                                        </p:attrNameLst>
                                      </p:cBhvr>
                                      <p:tavLst>
                                        <p:tav tm="0">
                                          <p:val>
                                            <p:strVal val="0-#ppt_w/2"/>
                                          </p:val>
                                        </p:tav>
                                        <p:tav tm="100000">
                                          <p:val>
                                            <p:strVal val="#ppt_x"/>
                                          </p:val>
                                        </p:tav>
                                      </p:tavLst>
                                    </p:anim>
                                    <p:anim calcmode="lin" valueType="num">
                                      <p:cBhvr additive="base">
                                        <p:cTn id="14" dur="750" fill="hold"/>
                                        <p:tgtEl>
                                          <p:spTgt spid="4">
                                            <p:graphicEl>
                                              <a:dgm id="{9F24AB0F-D4AB-4495-AA4D-0F3C9988C8DF}"/>
                                            </p:graphicEl>
                                          </p:spTgt>
                                        </p:tgtEl>
                                        <p:attrNameLst>
                                          <p:attrName>ppt_y</p:attrName>
                                        </p:attrNameLst>
                                      </p:cBhvr>
                                      <p:tavLst>
                                        <p:tav tm="0">
                                          <p:val>
                                            <p:strVal val="#ppt_y"/>
                                          </p:val>
                                        </p:tav>
                                        <p:tav tm="100000">
                                          <p:val>
                                            <p:strVal val="#ppt_y"/>
                                          </p:val>
                                        </p:tav>
                                      </p:tavLst>
                                    </p:anim>
                                  </p:childTnLst>
                                </p:cTn>
                              </p:par>
                              <p:par>
                                <p:cTn id="15" presetID="2" presetClass="entr" presetSubtype="8" fill="hold" grpId="0" nodeType="withEffect">
                                  <p:stCondLst>
                                    <p:cond delay="0"/>
                                  </p:stCondLst>
                                  <p:childTnLst>
                                    <p:set>
                                      <p:cBhvr>
                                        <p:cTn id="16" dur="1" fill="hold">
                                          <p:stCondLst>
                                            <p:cond delay="0"/>
                                          </p:stCondLst>
                                        </p:cTn>
                                        <p:tgtEl>
                                          <p:spTgt spid="4">
                                            <p:graphicEl>
                                              <a:dgm id="{25286E01-1AB6-4F17-A824-39C54586ADD4}"/>
                                            </p:graphicEl>
                                          </p:spTgt>
                                        </p:tgtEl>
                                        <p:attrNameLst>
                                          <p:attrName>style.visibility</p:attrName>
                                        </p:attrNameLst>
                                      </p:cBhvr>
                                      <p:to>
                                        <p:strVal val="visible"/>
                                      </p:to>
                                    </p:set>
                                    <p:anim calcmode="lin" valueType="num">
                                      <p:cBhvr additive="base">
                                        <p:cTn id="17" dur="750" fill="hold"/>
                                        <p:tgtEl>
                                          <p:spTgt spid="4">
                                            <p:graphicEl>
                                              <a:dgm id="{25286E01-1AB6-4F17-A824-39C54586ADD4}"/>
                                            </p:graphicEl>
                                          </p:spTgt>
                                        </p:tgtEl>
                                        <p:attrNameLst>
                                          <p:attrName>ppt_x</p:attrName>
                                        </p:attrNameLst>
                                      </p:cBhvr>
                                      <p:tavLst>
                                        <p:tav tm="0">
                                          <p:val>
                                            <p:strVal val="0-#ppt_w/2"/>
                                          </p:val>
                                        </p:tav>
                                        <p:tav tm="100000">
                                          <p:val>
                                            <p:strVal val="#ppt_x"/>
                                          </p:val>
                                        </p:tav>
                                      </p:tavLst>
                                    </p:anim>
                                    <p:anim calcmode="lin" valueType="num">
                                      <p:cBhvr additive="base">
                                        <p:cTn id="18" dur="750" fill="hold"/>
                                        <p:tgtEl>
                                          <p:spTgt spid="4">
                                            <p:graphicEl>
                                              <a:dgm id="{25286E01-1AB6-4F17-A824-39C54586ADD4}"/>
                                            </p:graphicEl>
                                          </p:spTgt>
                                        </p:tgtEl>
                                        <p:attrNameLst>
                                          <p:attrName>ppt_y</p:attrName>
                                        </p:attrNameLst>
                                      </p:cBhvr>
                                      <p:tavLst>
                                        <p:tav tm="0">
                                          <p:val>
                                            <p:strVal val="#ppt_y"/>
                                          </p:val>
                                        </p:tav>
                                        <p:tav tm="100000">
                                          <p:val>
                                            <p:strVal val="#ppt_y"/>
                                          </p:val>
                                        </p:tav>
                                      </p:tavLst>
                                    </p:anim>
                                  </p:childTnLst>
                                </p:cTn>
                              </p:par>
                              <p:par>
                                <p:cTn id="19" presetID="2" presetClass="entr" presetSubtype="8" fill="hold" grpId="0" nodeType="withEffect">
                                  <p:stCondLst>
                                    <p:cond delay="0"/>
                                  </p:stCondLst>
                                  <p:childTnLst>
                                    <p:set>
                                      <p:cBhvr>
                                        <p:cTn id="20" dur="1" fill="hold">
                                          <p:stCondLst>
                                            <p:cond delay="0"/>
                                          </p:stCondLst>
                                        </p:cTn>
                                        <p:tgtEl>
                                          <p:spTgt spid="4">
                                            <p:graphicEl>
                                              <a:dgm id="{1D87EE53-9CB1-45D4-9E61-88DA4875D863}"/>
                                            </p:graphicEl>
                                          </p:spTgt>
                                        </p:tgtEl>
                                        <p:attrNameLst>
                                          <p:attrName>style.visibility</p:attrName>
                                        </p:attrNameLst>
                                      </p:cBhvr>
                                      <p:to>
                                        <p:strVal val="visible"/>
                                      </p:to>
                                    </p:set>
                                    <p:anim calcmode="lin" valueType="num">
                                      <p:cBhvr additive="base">
                                        <p:cTn id="21" dur="750" fill="hold"/>
                                        <p:tgtEl>
                                          <p:spTgt spid="4">
                                            <p:graphicEl>
                                              <a:dgm id="{1D87EE53-9CB1-45D4-9E61-88DA4875D863}"/>
                                            </p:graphicEl>
                                          </p:spTgt>
                                        </p:tgtEl>
                                        <p:attrNameLst>
                                          <p:attrName>ppt_x</p:attrName>
                                        </p:attrNameLst>
                                      </p:cBhvr>
                                      <p:tavLst>
                                        <p:tav tm="0">
                                          <p:val>
                                            <p:strVal val="0-#ppt_w/2"/>
                                          </p:val>
                                        </p:tav>
                                        <p:tav tm="100000">
                                          <p:val>
                                            <p:strVal val="#ppt_x"/>
                                          </p:val>
                                        </p:tav>
                                      </p:tavLst>
                                    </p:anim>
                                    <p:anim calcmode="lin" valueType="num">
                                      <p:cBhvr additive="base">
                                        <p:cTn id="22" dur="750" fill="hold"/>
                                        <p:tgtEl>
                                          <p:spTgt spid="4">
                                            <p:graphicEl>
                                              <a:dgm id="{1D87EE53-9CB1-45D4-9E61-88DA4875D863}"/>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0F77676-795D-B55D-10B4-8B6D349507E1}"/>
              </a:ext>
            </a:extLst>
          </p:cNvPr>
          <p:cNvSpPr>
            <a:spLocks noGrp="1"/>
          </p:cNvSpPr>
          <p:nvPr>
            <p:ph type="title"/>
          </p:nvPr>
        </p:nvSpPr>
        <p:spPr/>
        <p:txBody>
          <a:bodyPr/>
          <a:lstStyle/>
          <a:p>
            <a:r>
              <a:rPr lang="pt-BR" dirty="0"/>
              <a:t>Quarto Indicador</a:t>
            </a:r>
          </a:p>
        </p:txBody>
      </p:sp>
      <p:sp>
        <p:nvSpPr>
          <p:cNvPr id="3" name="Espaço Reservado para Conteúdo 2">
            <a:extLst>
              <a:ext uri="{FF2B5EF4-FFF2-40B4-BE49-F238E27FC236}">
                <a16:creationId xmlns:a16="http://schemas.microsoft.com/office/drawing/2014/main" id="{0A60D536-90C8-76A6-260B-BA6B1FBBA3FB}"/>
              </a:ext>
            </a:extLst>
          </p:cNvPr>
          <p:cNvSpPr>
            <a:spLocks noGrp="1"/>
          </p:cNvSpPr>
          <p:nvPr>
            <p:ph idx="1"/>
          </p:nvPr>
        </p:nvSpPr>
        <p:spPr/>
        <p:txBody>
          <a:bodyPr/>
          <a:lstStyle/>
          <a:p>
            <a:pPr lvl="0" algn="just"/>
            <a:r>
              <a:rPr lang="pt-BR" sz="2800" b="0" i="0" dirty="0">
                <a:latin typeface="Bahnschrift Condensed" panose="020B0502040204020203" pitchFamily="34" charset="0"/>
              </a:rPr>
              <a:t>Verificar lista do Sisab das mulheres elegíveis para exame de prevenção.</a:t>
            </a:r>
            <a:endParaRPr lang="pt-BR" sz="2800" dirty="0">
              <a:latin typeface="Bahnschrift Condensed" panose="020B0502040204020203" pitchFamily="34" charset="0"/>
            </a:endParaRPr>
          </a:p>
          <a:p>
            <a:pPr lvl="0" algn="just"/>
            <a:r>
              <a:rPr lang="pt-BR" sz="2800" b="0" i="0" dirty="0">
                <a:latin typeface="Bahnschrift Condensed" panose="020B0502040204020203" pitchFamily="34" charset="0"/>
              </a:rPr>
              <a:t>Solicitar prevenção para mulheres atrasadas ou em seguimento do citopatológico (médico/enfermeiro).</a:t>
            </a:r>
            <a:endParaRPr lang="pt-BR" sz="2800" dirty="0">
              <a:latin typeface="Bahnschrift Condensed" panose="020B0502040204020203" pitchFamily="34" charset="0"/>
            </a:endParaRPr>
          </a:p>
          <a:p>
            <a:pPr lvl="0" algn="just"/>
            <a:r>
              <a:rPr lang="pt-BR" sz="2800" b="0" i="0" dirty="0">
                <a:latin typeface="Bahnschrift Condensed" panose="020B0502040204020203" pitchFamily="34" charset="0"/>
              </a:rPr>
              <a:t>Realizar prevenção em grávidas ≥25 anos, exceto contraindicação.</a:t>
            </a:r>
            <a:endParaRPr lang="pt-BR" sz="2800" dirty="0">
              <a:latin typeface="Bahnschrift Condensed" panose="020B0502040204020203" pitchFamily="34" charset="0"/>
            </a:endParaRPr>
          </a:p>
          <a:p>
            <a:pPr lvl="0" algn="just"/>
            <a:r>
              <a:rPr lang="pt-BR" sz="2800" b="0" i="0" dirty="0">
                <a:latin typeface="Bahnschrift Condensed" panose="020B0502040204020203" pitchFamily="34" charset="0"/>
              </a:rPr>
              <a:t>Agendar avaliação médica/enfermeiro para mulheres com resultados de prevenção.</a:t>
            </a:r>
            <a:endParaRPr lang="pt-BR" sz="2800" dirty="0">
              <a:latin typeface="Bahnschrift Condensed" panose="020B0502040204020203" pitchFamily="34" charset="0"/>
            </a:endParaRPr>
          </a:p>
          <a:p>
            <a:pPr algn="just"/>
            <a:endParaRPr lang="pt-BR" dirty="0"/>
          </a:p>
        </p:txBody>
      </p:sp>
    </p:spTree>
    <p:extLst>
      <p:ext uri="{BB962C8B-B14F-4D97-AF65-F5344CB8AC3E}">
        <p14:creationId xmlns:p14="http://schemas.microsoft.com/office/powerpoint/2010/main" val="3891494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C7D25B-FBEB-A27C-F6CF-B9A3426972CD}"/>
              </a:ext>
            </a:extLst>
          </p:cNvPr>
          <p:cNvSpPr>
            <a:spLocks noGrp="1"/>
          </p:cNvSpPr>
          <p:nvPr>
            <p:ph type="title"/>
          </p:nvPr>
        </p:nvSpPr>
        <p:spPr/>
        <p:txBody>
          <a:bodyPr/>
          <a:lstStyle/>
          <a:p>
            <a:r>
              <a:rPr lang="pt-BR" dirty="0"/>
              <a:t>PRÁTICA: Registro da prevenção no Plano</a:t>
            </a:r>
          </a:p>
        </p:txBody>
      </p:sp>
      <p:sp>
        <p:nvSpPr>
          <p:cNvPr id="3" name="Espaço Reservado para Imagem 2">
            <a:extLst>
              <a:ext uri="{FF2B5EF4-FFF2-40B4-BE49-F238E27FC236}">
                <a16:creationId xmlns:a16="http://schemas.microsoft.com/office/drawing/2014/main" id="{DF399DC5-4EB2-3B73-9384-2B7119A258E1}"/>
              </a:ext>
            </a:extLst>
          </p:cNvPr>
          <p:cNvSpPr>
            <a:spLocks noGrp="1"/>
          </p:cNvSpPr>
          <p:nvPr>
            <p:ph type="pic" sz="quarter" idx="10"/>
          </p:nvPr>
        </p:nvSpPr>
        <p:spPr/>
      </p:sp>
      <p:pic>
        <p:nvPicPr>
          <p:cNvPr id="5" name="Imagem 4">
            <a:extLst>
              <a:ext uri="{FF2B5EF4-FFF2-40B4-BE49-F238E27FC236}">
                <a16:creationId xmlns:a16="http://schemas.microsoft.com/office/drawing/2014/main" id="{AC43FCE8-ECC5-ED3E-ABFC-588C2DDA3EF0}"/>
              </a:ext>
            </a:extLst>
          </p:cNvPr>
          <p:cNvPicPr>
            <a:picLocks noChangeAspect="1"/>
          </p:cNvPicPr>
          <p:nvPr/>
        </p:nvPicPr>
        <p:blipFill rotWithShape="1">
          <a:blip r:embed="rId2"/>
          <a:srcRect l="2769" t="20293" r="2731" b="23396"/>
          <a:stretch/>
        </p:blipFill>
        <p:spPr>
          <a:xfrm>
            <a:off x="1293224" y="91440"/>
            <a:ext cx="10768146" cy="5956662"/>
          </a:xfrm>
          <a:prstGeom prst="rect">
            <a:avLst/>
          </a:prstGeom>
        </p:spPr>
      </p:pic>
      <p:sp>
        <p:nvSpPr>
          <p:cNvPr id="4" name="Retângulo 3">
            <a:extLst>
              <a:ext uri="{FF2B5EF4-FFF2-40B4-BE49-F238E27FC236}">
                <a16:creationId xmlns:a16="http://schemas.microsoft.com/office/drawing/2014/main" id="{7B9AFA3C-94B3-069C-E373-C4A7C9438F32}"/>
              </a:ext>
            </a:extLst>
          </p:cNvPr>
          <p:cNvSpPr/>
          <p:nvPr/>
        </p:nvSpPr>
        <p:spPr>
          <a:xfrm>
            <a:off x="4220306" y="3812345"/>
            <a:ext cx="5148777" cy="731523"/>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3438B99B-6D99-A062-A39C-3950297560F6}"/>
              </a:ext>
            </a:extLst>
          </p:cNvPr>
          <p:cNvSpPr/>
          <p:nvPr/>
        </p:nvSpPr>
        <p:spPr>
          <a:xfrm>
            <a:off x="4372706" y="5514535"/>
            <a:ext cx="5148777" cy="490030"/>
          </a:xfrm>
          <a:prstGeom prst="rect">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9025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3012B00-D1FE-136F-A4A3-A203131B57E1}"/>
              </a:ext>
            </a:extLst>
          </p:cNvPr>
          <p:cNvSpPr>
            <a:spLocks noGrp="1"/>
          </p:cNvSpPr>
          <p:nvPr>
            <p:ph type="title"/>
          </p:nvPr>
        </p:nvSpPr>
        <p:spPr/>
        <p:txBody>
          <a:bodyPr/>
          <a:lstStyle/>
          <a:p>
            <a:r>
              <a:rPr lang="pt-BR" dirty="0"/>
              <a:t>PRÁTICA: Checando a lista do Sisab</a:t>
            </a:r>
          </a:p>
        </p:txBody>
      </p:sp>
      <p:sp>
        <p:nvSpPr>
          <p:cNvPr id="3" name="Espaço Reservado para Imagem 2">
            <a:extLst>
              <a:ext uri="{FF2B5EF4-FFF2-40B4-BE49-F238E27FC236}">
                <a16:creationId xmlns:a16="http://schemas.microsoft.com/office/drawing/2014/main" id="{E180680B-648D-7113-A925-A47390421903}"/>
              </a:ext>
            </a:extLst>
          </p:cNvPr>
          <p:cNvSpPr>
            <a:spLocks noGrp="1"/>
          </p:cNvSpPr>
          <p:nvPr>
            <p:ph type="pic" sz="quarter" idx="10"/>
          </p:nvPr>
        </p:nvSpPr>
        <p:spPr/>
      </p:sp>
      <p:pic>
        <p:nvPicPr>
          <p:cNvPr id="5" name="Imagem 4">
            <a:extLst>
              <a:ext uri="{FF2B5EF4-FFF2-40B4-BE49-F238E27FC236}">
                <a16:creationId xmlns:a16="http://schemas.microsoft.com/office/drawing/2014/main" id="{045382FA-4610-C4F7-7C94-39066CA47972}"/>
              </a:ext>
            </a:extLst>
          </p:cNvPr>
          <p:cNvPicPr>
            <a:picLocks noChangeAspect="1"/>
          </p:cNvPicPr>
          <p:nvPr/>
        </p:nvPicPr>
        <p:blipFill rotWithShape="1">
          <a:blip r:embed="rId2"/>
          <a:srcRect t="12688" b="13829"/>
          <a:stretch/>
        </p:blipFill>
        <p:spPr>
          <a:xfrm>
            <a:off x="1293224" y="91438"/>
            <a:ext cx="10768146" cy="5956663"/>
          </a:xfrm>
          <a:prstGeom prst="rect">
            <a:avLst/>
          </a:prstGeom>
        </p:spPr>
      </p:pic>
      <p:sp>
        <p:nvSpPr>
          <p:cNvPr id="6" name="Seta: para a Direita 5">
            <a:extLst>
              <a:ext uri="{FF2B5EF4-FFF2-40B4-BE49-F238E27FC236}">
                <a16:creationId xmlns:a16="http://schemas.microsoft.com/office/drawing/2014/main" id="{AD5C5BCE-2031-A40F-AB30-D506160BDCD8}"/>
              </a:ext>
            </a:extLst>
          </p:cNvPr>
          <p:cNvSpPr/>
          <p:nvPr/>
        </p:nvSpPr>
        <p:spPr>
          <a:xfrm>
            <a:off x="5629254" y="1167619"/>
            <a:ext cx="2096086" cy="32355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8" name="Imagem 7">
            <a:extLst>
              <a:ext uri="{FF2B5EF4-FFF2-40B4-BE49-F238E27FC236}">
                <a16:creationId xmlns:a16="http://schemas.microsoft.com/office/drawing/2014/main" id="{D89FBA8A-852B-E499-DC9B-3B9ED16CC62E}"/>
              </a:ext>
            </a:extLst>
          </p:cNvPr>
          <p:cNvPicPr>
            <a:picLocks noChangeAspect="1"/>
          </p:cNvPicPr>
          <p:nvPr/>
        </p:nvPicPr>
        <p:blipFill rotWithShape="1">
          <a:blip r:embed="rId3"/>
          <a:srcRect t="14341" b="5209"/>
          <a:stretch/>
        </p:blipFill>
        <p:spPr>
          <a:xfrm>
            <a:off x="1293224" y="91437"/>
            <a:ext cx="10768146" cy="5956663"/>
          </a:xfrm>
          <a:prstGeom prst="rect">
            <a:avLst/>
          </a:prstGeom>
        </p:spPr>
      </p:pic>
      <p:pic>
        <p:nvPicPr>
          <p:cNvPr id="10" name="Imagem 9">
            <a:extLst>
              <a:ext uri="{FF2B5EF4-FFF2-40B4-BE49-F238E27FC236}">
                <a16:creationId xmlns:a16="http://schemas.microsoft.com/office/drawing/2014/main" id="{ACFB98E5-E8CB-C585-D262-294B299A6833}"/>
              </a:ext>
            </a:extLst>
          </p:cNvPr>
          <p:cNvPicPr>
            <a:picLocks noChangeAspect="1"/>
          </p:cNvPicPr>
          <p:nvPr/>
        </p:nvPicPr>
        <p:blipFill rotWithShape="1">
          <a:blip r:embed="rId4"/>
          <a:srcRect t="29118" b="11791"/>
          <a:stretch/>
        </p:blipFill>
        <p:spPr>
          <a:xfrm>
            <a:off x="1293224" y="91436"/>
            <a:ext cx="10898776" cy="5956664"/>
          </a:xfrm>
          <a:prstGeom prst="rect">
            <a:avLst/>
          </a:prstGeom>
        </p:spPr>
      </p:pic>
    </p:spTree>
    <p:extLst>
      <p:ext uri="{BB962C8B-B14F-4D97-AF65-F5344CB8AC3E}">
        <p14:creationId xmlns:p14="http://schemas.microsoft.com/office/powerpoint/2010/main" val="3214190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043B67-0A85-1531-4ED5-251C61E6B8E4}"/>
              </a:ext>
            </a:extLst>
          </p:cNvPr>
          <p:cNvSpPr>
            <a:spLocks noGrp="1"/>
          </p:cNvSpPr>
          <p:nvPr>
            <p:ph type="title"/>
          </p:nvPr>
        </p:nvSpPr>
        <p:spPr/>
        <p:txBody>
          <a:bodyPr/>
          <a:lstStyle/>
          <a:p>
            <a:r>
              <a:rPr lang="pt-BR" dirty="0"/>
              <a:t>Quinto Indicador</a:t>
            </a:r>
          </a:p>
        </p:txBody>
      </p:sp>
      <p:sp>
        <p:nvSpPr>
          <p:cNvPr id="3" name="Espaço Reservado para Conteúdo 2">
            <a:extLst>
              <a:ext uri="{FF2B5EF4-FFF2-40B4-BE49-F238E27FC236}">
                <a16:creationId xmlns:a16="http://schemas.microsoft.com/office/drawing/2014/main" id="{BA76D6EC-51A5-0914-5266-3DB5183FDD51}"/>
              </a:ext>
            </a:extLst>
          </p:cNvPr>
          <p:cNvSpPr>
            <a:spLocks noGrp="1"/>
          </p:cNvSpPr>
          <p:nvPr>
            <p:ph idx="1"/>
          </p:nvPr>
        </p:nvSpPr>
        <p:spPr/>
        <p:txBody>
          <a:bodyPr/>
          <a:lstStyle/>
          <a:p>
            <a:pPr lvl="0"/>
            <a:r>
              <a:rPr lang="pt-BR" sz="2800" b="0" i="0" dirty="0">
                <a:latin typeface="Bahnschrift Condensed" panose="020B0502040204020203" pitchFamily="34" charset="0"/>
              </a:rPr>
              <a:t>Solicitar cartão de vacina em todas as consultas de crianças menores de 2 anos.</a:t>
            </a:r>
            <a:endParaRPr lang="pt-BR" sz="2800" dirty="0">
              <a:latin typeface="Bahnschrift Condensed" panose="020B0502040204020203" pitchFamily="34" charset="0"/>
            </a:endParaRPr>
          </a:p>
          <a:p>
            <a:pPr lvl="0"/>
            <a:r>
              <a:rPr lang="pt-BR" sz="2800" b="0" i="0" dirty="0">
                <a:latin typeface="Bahnschrift Condensed" panose="020B0502040204020203" pitchFamily="34" charset="0"/>
              </a:rPr>
              <a:t>Realizar visita puerperal até 7 dias após o parto.</a:t>
            </a:r>
            <a:endParaRPr lang="pt-BR" sz="2800" dirty="0">
              <a:latin typeface="Bahnschrift Condensed" panose="020B0502040204020203" pitchFamily="34" charset="0"/>
            </a:endParaRPr>
          </a:p>
          <a:p>
            <a:pPr lvl="0"/>
            <a:r>
              <a:rPr lang="pt-BR" sz="2800" b="0" i="0" dirty="0">
                <a:latin typeface="Bahnschrift Condensed" panose="020B0502040204020203" pitchFamily="34" charset="0"/>
              </a:rPr>
              <a:t>Verificar lista Sisab, providenciar vacinação em crianças atrasadas.</a:t>
            </a:r>
            <a:endParaRPr lang="pt-BR" sz="2800" dirty="0">
              <a:latin typeface="Bahnschrift Condensed" panose="020B0502040204020203" pitchFamily="34" charset="0"/>
            </a:endParaRPr>
          </a:p>
          <a:p>
            <a:pPr lvl="0"/>
            <a:r>
              <a:rPr lang="pt-BR" sz="2800" b="0" i="0" dirty="0">
                <a:latin typeface="Bahnschrift Condensed" panose="020B0502040204020203" pitchFamily="34" charset="0"/>
              </a:rPr>
              <a:t>Realizar puericultura pelo menos nos meses: 1º, 2º, 4º, 6º, 12º, 18º e 24º.</a:t>
            </a:r>
            <a:endParaRPr lang="pt-BR" sz="2800" dirty="0">
              <a:latin typeface="Bahnschrift Condensed" panose="020B0502040204020203" pitchFamily="34" charset="0"/>
            </a:endParaRPr>
          </a:p>
          <a:p>
            <a:pPr marL="0" indent="0">
              <a:buNone/>
            </a:pPr>
            <a:endParaRPr lang="pt-BR" dirty="0"/>
          </a:p>
        </p:txBody>
      </p:sp>
    </p:spTree>
    <p:extLst>
      <p:ext uri="{BB962C8B-B14F-4D97-AF65-F5344CB8AC3E}">
        <p14:creationId xmlns:p14="http://schemas.microsoft.com/office/powerpoint/2010/main" val="16471480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4B4D11-1545-FE53-C7E0-33DA69400E75}"/>
              </a:ext>
            </a:extLst>
          </p:cNvPr>
          <p:cNvSpPr>
            <a:spLocks noGrp="1"/>
          </p:cNvSpPr>
          <p:nvPr>
            <p:ph type="title"/>
          </p:nvPr>
        </p:nvSpPr>
        <p:spPr/>
        <p:txBody>
          <a:bodyPr/>
          <a:lstStyle/>
          <a:p>
            <a:r>
              <a:rPr lang="pt-BR" dirty="0"/>
              <a:t>Sexto Indicador</a:t>
            </a:r>
          </a:p>
        </p:txBody>
      </p:sp>
      <p:sp>
        <p:nvSpPr>
          <p:cNvPr id="3" name="Espaço Reservado para Conteúdo 2">
            <a:extLst>
              <a:ext uri="{FF2B5EF4-FFF2-40B4-BE49-F238E27FC236}">
                <a16:creationId xmlns:a16="http://schemas.microsoft.com/office/drawing/2014/main" id="{41B65010-414F-1B6F-2D93-0AE8A56E82D9}"/>
              </a:ext>
            </a:extLst>
          </p:cNvPr>
          <p:cNvSpPr>
            <a:spLocks noGrp="1"/>
          </p:cNvSpPr>
          <p:nvPr>
            <p:ph idx="1"/>
          </p:nvPr>
        </p:nvSpPr>
        <p:spPr/>
        <p:txBody>
          <a:bodyPr>
            <a:normAutofit fontScale="92500" lnSpcReduction="20000"/>
          </a:bodyPr>
          <a:lstStyle/>
          <a:p>
            <a:pPr lvl="0" algn="just"/>
            <a:r>
              <a:rPr lang="pt-BR" sz="2800" dirty="0">
                <a:latin typeface="Bahnschrift Condensed" panose="020B0502040204020203" pitchFamily="34" charset="0"/>
              </a:rPr>
              <a:t>O cálculo do indicador considera </a:t>
            </a:r>
            <a:r>
              <a:rPr lang="pt-BR" sz="2800" b="0" i="0" dirty="0">
                <a:latin typeface="Bahnschrift Condensed" panose="020B0502040204020203" pitchFamily="34" charset="0"/>
              </a:rPr>
              <a:t>pessoas hipertensas as autorreferidas ou acompanhadas pela condição no atendimento individual.</a:t>
            </a:r>
            <a:endParaRPr lang="pt-BR" sz="2800" dirty="0">
              <a:latin typeface="Bahnschrift Condensed" panose="020B0502040204020203" pitchFamily="34" charset="0"/>
            </a:endParaRPr>
          </a:p>
          <a:p>
            <a:pPr lvl="0" algn="just"/>
            <a:r>
              <a:rPr lang="pt-BR" sz="2800" dirty="0">
                <a:latin typeface="Bahnschrift Condensed" panose="020B0502040204020203" pitchFamily="34" charset="0"/>
              </a:rPr>
              <a:t>Todos os atendimentos de hipertensos devem ser colocados em condição</a:t>
            </a:r>
          </a:p>
          <a:p>
            <a:pPr lvl="0" algn="just"/>
            <a:r>
              <a:rPr lang="pt-BR" sz="2800" dirty="0">
                <a:latin typeface="Bahnschrift Condensed" panose="020B0502040204020203" pitchFamily="34" charset="0"/>
              </a:rPr>
              <a:t>O técnico deve e</a:t>
            </a:r>
            <a:r>
              <a:rPr lang="pt-BR" sz="2800" b="0" i="0" dirty="0">
                <a:latin typeface="Bahnschrift Condensed" panose="020B0502040204020203" pitchFamily="34" charset="0"/>
              </a:rPr>
              <a:t>ncaminhar para médico ou enfermeiro incluir hipertensão nos 'problemas/condições' se não estiver registrado na folha de rosto.</a:t>
            </a:r>
            <a:endParaRPr lang="pt-BR" sz="2800" dirty="0">
              <a:latin typeface="Bahnschrift Condensed" panose="020B0502040204020203" pitchFamily="34" charset="0"/>
            </a:endParaRPr>
          </a:p>
          <a:p>
            <a:pPr lvl="0" algn="just"/>
            <a:r>
              <a:rPr lang="pt-BR" sz="2800" b="0" i="0" dirty="0">
                <a:latin typeface="Bahnschrift Condensed" panose="020B0502040204020203" pitchFamily="34" charset="0"/>
              </a:rPr>
              <a:t>PA verificada na escuta inicial não conta no indicador de hipertensão</a:t>
            </a:r>
            <a:endParaRPr lang="pt-BR" sz="2800" dirty="0">
              <a:latin typeface="Bahnschrift Condensed" panose="020B0502040204020203" pitchFamily="34" charset="0"/>
            </a:endParaRPr>
          </a:p>
          <a:p>
            <a:pPr lvl="0" algn="just"/>
            <a:r>
              <a:rPr lang="pt-BR" sz="2800" b="0" i="0" dirty="0">
                <a:latin typeface="Bahnschrift Condensed" panose="020B0502040204020203" pitchFamily="34" charset="0"/>
              </a:rPr>
              <a:t>Pedir aos ACS que incluam no cadastro individual apenas os pacientes hipertensos que foram identificados pela equipe</a:t>
            </a:r>
          </a:p>
          <a:p>
            <a:pPr lvl="0" algn="just"/>
            <a:r>
              <a:rPr lang="pt-BR" sz="2800" b="0" i="0" u="none" dirty="0">
                <a:latin typeface="Bahnschrift Condensed" panose="020B0502040204020203" pitchFamily="34" charset="0"/>
              </a:rPr>
              <a:t>Checar a lista do Sisab dos hipertensos</a:t>
            </a:r>
            <a:endParaRPr lang="pt-BR" sz="2800" dirty="0">
              <a:latin typeface="Bahnschrift Condensed" panose="020B0502040204020203" pitchFamily="34" charset="0"/>
            </a:endParaRPr>
          </a:p>
          <a:p>
            <a:pPr lvl="0" algn="just"/>
            <a:r>
              <a:rPr lang="pt-BR" sz="2800" b="0" i="0" dirty="0">
                <a:latin typeface="Bahnschrift Condensed" panose="020B0502040204020203" pitchFamily="34" charset="0"/>
              </a:rPr>
              <a:t>A orientação é não usar CID ou CIAP correspondente a hipertensão para pacientes com hipertensão eventual que não caracterize hipertensão definitiva. Para gestantes com hipertensão identificada na gravidez atual, usar CID de Hipertensão gestacional. Para pacientes com hipertensão eventual sem diagnóstico prévio, usar CID R030 e para o enfermeiro, usar CIAP: K25.</a:t>
            </a:r>
            <a:endParaRPr lang="pt-BR" sz="2800" dirty="0">
              <a:latin typeface="Bahnschrift Condensed" panose="020B0502040204020203" pitchFamily="34" charset="0"/>
            </a:endParaRPr>
          </a:p>
          <a:p>
            <a:pPr lvl="0" algn="just"/>
            <a:r>
              <a:rPr lang="pt-BR" sz="2800" dirty="0">
                <a:latin typeface="Bahnschrift Condensed" panose="020B0502040204020203" pitchFamily="34" charset="0"/>
              </a:rPr>
              <a:t>Verificar se houve PA e consulta de hipertensão nos últimos 6 meses</a:t>
            </a:r>
          </a:p>
          <a:p>
            <a:pPr algn="just"/>
            <a:endParaRPr lang="pt-BR" dirty="0"/>
          </a:p>
        </p:txBody>
      </p:sp>
    </p:spTree>
    <p:extLst>
      <p:ext uri="{BB962C8B-B14F-4D97-AF65-F5344CB8AC3E}">
        <p14:creationId xmlns:p14="http://schemas.microsoft.com/office/powerpoint/2010/main" val="620813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24ADC2-A086-4D53-26DB-F984B9BB668B}"/>
              </a:ext>
            </a:extLst>
          </p:cNvPr>
          <p:cNvSpPr>
            <a:spLocks noGrp="1"/>
          </p:cNvSpPr>
          <p:nvPr>
            <p:ph type="title"/>
          </p:nvPr>
        </p:nvSpPr>
        <p:spPr/>
        <p:txBody>
          <a:bodyPr/>
          <a:lstStyle/>
          <a:p>
            <a:r>
              <a:rPr lang="pt-BR" dirty="0"/>
              <a:t>PRÁTICA: Checando se a hipertensão está em condição ou autorreferido</a:t>
            </a:r>
          </a:p>
        </p:txBody>
      </p:sp>
      <p:sp>
        <p:nvSpPr>
          <p:cNvPr id="3" name="Espaço Reservado para Imagem 2">
            <a:extLst>
              <a:ext uri="{FF2B5EF4-FFF2-40B4-BE49-F238E27FC236}">
                <a16:creationId xmlns:a16="http://schemas.microsoft.com/office/drawing/2014/main" id="{E489D273-08F1-76BE-0133-390021B6A4CC}"/>
              </a:ext>
            </a:extLst>
          </p:cNvPr>
          <p:cNvSpPr>
            <a:spLocks noGrp="1"/>
          </p:cNvSpPr>
          <p:nvPr>
            <p:ph type="pic" sz="quarter" idx="10"/>
          </p:nvPr>
        </p:nvSpPr>
        <p:spPr/>
      </p:sp>
      <p:pic>
        <p:nvPicPr>
          <p:cNvPr id="5" name="Imagem 4">
            <a:extLst>
              <a:ext uri="{FF2B5EF4-FFF2-40B4-BE49-F238E27FC236}">
                <a16:creationId xmlns:a16="http://schemas.microsoft.com/office/drawing/2014/main" id="{4B2A7BBD-4BC1-8C8A-EC17-8FA099A50C30}"/>
              </a:ext>
            </a:extLst>
          </p:cNvPr>
          <p:cNvPicPr>
            <a:picLocks noChangeAspect="1"/>
          </p:cNvPicPr>
          <p:nvPr/>
        </p:nvPicPr>
        <p:blipFill rotWithShape="1">
          <a:blip r:embed="rId2"/>
          <a:srcRect l="5423" t="22140" b="13101"/>
          <a:stretch/>
        </p:blipFill>
        <p:spPr>
          <a:xfrm>
            <a:off x="1293224" y="91439"/>
            <a:ext cx="10768146" cy="5956663"/>
          </a:xfrm>
          <a:prstGeom prst="rect">
            <a:avLst/>
          </a:prstGeom>
        </p:spPr>
      </p:pic>
      <p:sp>
        <p:nvSpPr>
          <p:cNvPr id="6" name="Retângulo 5">
            <a:extLst>
              <a:ext uri="{FF2B5EF4-FFF2-40B4-BE49-F238E27FC236}">
                <a16:creationId xmlns:a16="http://schemas.microsoft.com/office/drawing/2014/main" id="{33E8B956-87DC-8504-6EC1-EE744EC8F37A}"/>
              </a:ext>
            </a:extLst>
          </p:cNvPr>
          <p:cNvSpPr/>
          <p:nvPr/>
        </p:nvSpPr>
        <p:spPr>
          <a:xfrm>
            <a:off x="6597748" y="3967089"/>
            <a:ext cx="2574387" cy="75965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B1ACFC5-50BB-65AD-DE0D-D0AA1FDAC176}"/>
              </a:ext>
            </a:extLst>
          </p:cNvPr>
          <p:cNvSpPr/>
          <p:nvPr/>
        </p:nvSpPr>
        <p:spPr>
          <a:xfrm>
            <a:off x="9172135" y="1446627"/>
            <a:ext cx="2574387" cy="75965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a:extLst>
              <a:ext uri="{FF2B5EF4-FFF2-40B4-BE49-F238E27FC236}">
                <a16:creationId xmlns:a16="http://schemas.microsoft.com/office/drawing/2014/main" id="{4CCFE856-C107-3194-6946-487408703DAB}"/>
              </a:ext>
            </a:extLst>
          </p:cNvPr>
          <p:cNvPicPr>
            <a:picLocks noChangeAspect="1"/>
          </p:cNvPicPr>
          <p:nvPr/>
        </p:nvPicPr>
        <p:blipFill rotWithShape="1">
          <a:blip r:embed="rId3"/>
          <a:srcRect t="21079" r="2038" b="11792"/>
          <a:stretch/>
        </p:blipFill>
        <p:spPr>
          <a:xfrm>
            <a:off x="1293222" y="91439"/>
            <a:ext cx="10768145" cy="5956663"/>
          </a:xfrm>
          <a:prstGeom prst="rect">
            <a:avLst/>
          </a:prstGeom>
        </p:spPr>
      </p:pic>
      <p:sp>
        <p:nvSpPr>
          <p:cNvPr id="10" name="Retângulo 9">
            <a:extLst>
              <a:ext uri="{FF2B5EF4-FFF2-40B4-BE49-F238E27FC236}">
                <a16:creationId xmlns:a16="http://schemas.microsoft.com/office/drawing/2014/main" id="{CB593310-9F86-5DE7-1EFB-971C4C5E8D80}"/>
              </a:ext>
            </a:extLst>
          </p:cNvPr>
          <p:cNvSpPr/>
          <p:nvPr/>
        </p:nvSpPr>
        <p:spPr>
          <a:xfrm>
            <a:off x="2011680" y="1446627"/>
            <a:ext cx="2433711" cy="382173"/>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65946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38E0E22-51BF-9E2B-E1BC-440733CFC62B}"/>
              </a:ext>
            </a:extLst>
          </p:cNvPr>
          <p:cNvSpPr>
            <a:spLocks noGrp="1"/>
          </p:cNvSpPr>
          <p:nvPr>
            <p:ph type="title"/>
          </p:nvPr>
        </p:nvSpPr>
        <p:spPr/>
        <p:txBody>
          <a:bodyPr/>
          <a:lstStyle/>
          <a:p>
            <a:r>
              <a:rPr lang="pt-BR" dirty="0"/>
              <a:t>PRÁTICA: Registro de PA no Objetivo</a:t>
            </a:r>
          </a:p>
        </p:txBody>
      </p:sp>
      <p:sp>
        <p:nvSpPr>
          <p:cNvPr id="3" name="Espaço Reservado para Imagem 2">
            <a:extLst>
              <a:ext uri="{FF2B5EF4-FFF2-40B4-BE49-F238E27FC236}">
                <a16:creationId xmlns:a16="http://schemas.microsoft.com/office/drawing/2014/main" id="{3F71D7C9-94CD-9C13-F6FC-F3E86848DAE3}"/>
              </a:ext>
            </a:extLst>
          </p:cNvPr>
          <p:cNvSpPr>
            <a:spLocks noGrp="1"/>
          </p:cNvSpPr>
          <p:nvPr>
            <p:ph type="pic" sz="quarter" idx="10"/>
          </p:nvPr>
        </p:nvSpPr>
        <p:spPr/>
      </p:sp>
      <p:pic>
        <p:nvPicPr>
          <p:cNvPr id="5" name="Imagem 4">
            <a:extLst>
              <a:ext uri="{FF2B5EF4-FFF2-40B4-BE49-F238E27FC236}">
                <a16:creationId xmlns:a16="http://schemas.microsoft.com/office/drawing/2014/main" id="{C87586F9-4EBC-5705-4716-F612572FE426}"/>
              </a:ext>
            </a:extLst>
          </p:cNvPr>
          <p:cNvPicPr>
            <a:picLocks noChangeAspect="1"/>
          </p:cNvPicPr>
          <p:nvPr/>
        </p:nvPicPr>
        <p:blipFill rotWithShape="1">
          <a:blip r:embed="rId2"/>
          <a:srcRect l="28039" t="25835" b="6235"/>
          <a:stretch/>
        </p:blipFill>
        <p:spPr>
          <a:xfrm>
            <a:off x="1293224" y="91439"/>
            <a:ext cx="10768146" cy="5956663"/>
          </a:xfrm>
          <a:prstGeom prst="rect">
            <a:avLst/>
          </a:prstGeom>
        </p:spPr>
      </p:pic>
      <p:sp>
        <p:nvSpPr>
          <p:cNvPr id="6" name="Retângulo 5">
            <a:extLst>
              <a:ext uri="{FF2B5EF4-FFF2-40B4-BE49-F238E27FC236}">
                <a16:creationId xmlns:a16="http://schemas.microsoft.com/office/drawing/2014/main" id="{7668F348-5CEE-E7FF-746E-53D8C2B6E8EC}"/>
              </a:ext>
            </a:extLst>
          </p:cNvPr>
          <p:cNvSpPr/>
          <p:nvPr/>
        </p:nvSpPr>
        <p:spPr>
          <a:xfrm>
            <a:off x="1547446" y="5247249"/>
            <a:ext cx="3418449" cy="661182"/>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26641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BC8E1E-4D1C-B922-06D8-66B3C4EEC6A9}"/>
              </a:ext>
            </a:extLst>
          </p:cNvPr>
          <p:cNvSpPr>
            <a:spLocks noGrp="1"/>
          </p:cNvSpPr>
          <p:nvPr>
            <p:ph type="title"/>
          </p:nvPr>
        </p:nvSpPr>
        <p:spPr/>
        <p:txBody>
          <a:bodyPr/>
          <a:lstStyle/>
          <a:p>
            <a:r>
              <a:rPr lang="pt-BR" dirty="0"/>
              <a:t>PRÁTICA: Colocando a condição de Hipertensão</a:t>
            </a:r>
          </a:p>
        </p:txBody>
      </p:sp>
      <p:sp>
        <p:nvSpPr>
          <p:cNvPr id="3" name="Espaço Reservado para Imagem 2">
            <a:extLst>
              <a:ext uri="{FF2B5EF4-FFF2-40B4-BE49-F238E27FC236}">
                <a16:creationId xmlns:a16="http://schemas.microsoft.com/office/drawing/2014/main" id="{A21D563C-17E4-019C-63D5-5ED60591DB8E}"/>
              </a:ext>
            </a:extLst>
          </p:cNvPr>
          <p:cNvSpPr>
            <a:spLocks noGrp="1"/>
          </p:cNvSpPr>
          <p:nvPr>
            <p:ph type="pic" sz="quarter" idx="10"/>
          </p:nvPr>
        </p:nvSpPr>
        <p:spPr/>
      </p:sp>
      <p:pic>
        <p:nvPicPr>
          <p:cNvPr id="5" name="Imagem 4">
            <a:extLst>
              <a:ext uri="{FF2B5EF4-FFF2-40B4-BE49-F238E27FC236}">
                <a16:creationId xmlns:a16="http://schemas.microsoft.com/office/drawing/2014/main" id="{E5D21D38-EA98-538C-31EE-FF7CCC73EAC1}"/>
              </a:ext>
            </a:extLst>
          </p:cNvPr>
          <p:cNvPicPr>
            <a:picLocks noChangeAspect="1"/>
          </p:cNvPicPr>
          <p:nvPr/>
        </p:nvPicPr>
        <p:blipFill rotWithShape="1">
          <a:blip r:embed="rId2"/>
          <a:srcRect t="21319" b="5619"/>
          <a:stretch/>
        </p:blipFill>
        <p:spPr>
          <a:xfrm>
            <a:off x="1293224" y="91439"/>
            <a:ext cx="10768146" cy="5956663"/>
          </a:xfrm>
          <a:prstGeom prst="rect">
            <a:avLst/>
          </a:prstGeom>
        </p:spPr>
      </p:pic>
      <p:sp>
        <p:nvSpPr>
          <p:cNvPr id="6" name="Seta: para a Direita 5">
            <a:extLst>
              <a:ext uri="{FF2B5EF4-FFF2-40B4-BE49-F238E27FC236}">
                <a16:creationId xmlns:a16="http://schemas.microsoft.com/office/drawing/2014/main" id="{0B165974-89EB-9951-6348-CF9817CDEA1F}"/>
              </a:ext>
            </a:extLst>
          </p:cNvPr>
          <p:cNvSpPr/>
          <p:nvPr/>
        </p:nvSpPr>
        <p:spPr>
          <a:xfrm>
            <a:off x="3319975" y="4529795"/>
            <a:ext cx="1139483" cy="22508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5C96AD24-3226-BECE-04B5-BD1B3357F667}"/>
              </a:ext>
            </a:extLst>
          </p:cNvPr>
          <p:cNvPicPr>
            <a:picLocks noChangeAspect="1"/>
          </p:cNvPicPr>
          <p:nvPr/>
        </p:nvPicPr>
        <p:blipFill rotWithShape="1">
          <a:blip r:embed="rId3"/>
          <a:srcRect t="20909" b="5415"/>
          <a:stretch/>
        </p:blipFill>
        <p:spPr>
          <a:xfrm>
            <a:off x="1293222" y="91439"/>
            <a:ext cx="10768147" cy="5956663"/>
          </a:xfrm>
          <a:prstGeom prst="rect">
            <a:avLst/>
          </a:prstGeom>
        </p:spPr>
      </p:pic>
      <p:pic>
        <p:nvPicPr>
          <p:cNvPr id="10" name="Imagem 9">
            <a:extLst>
              <a:ext uri="{FF2B5EF4-FFF2-40B4-BE49-F238E27FC236}">
                <a16:creationId xmlns:a16="http://schemas.microsoft.com/office/drawing/2014/main" id="{6BEF7633-9B1A-65A9-4208-3EDE56C52EE9}"/>
              </a:ext>
            </a:extLst>
          </p:cNvPr>
          <p:cNvPicPr>
            <a:picLocks noChangeAspect="1"/>
          </p:cNvPicPr>
          <p:nvPr/>
        </p:nvPicPr>
        <p:blipFill rotWithShape="1">
          <a:blip r:embed="rId4"/>
          <a:srcRect t="20499" b="5824"/>
          <a:stretch/>
        </p:blipFill>
        <p:spPr>
          <a:xfrm>
            <a:off x="1293222" y="91440"/>
            <a:ext cx="10768146" cy="5956662"/>
          </a:xfrm>
          <a:prstGeom prst="rect">
            <a:avLst/>
          </a:prstGeom>
        </p:spPr>
      </p:pic>
      <p:sp>
        <p:nvSpPr>
          <p:cNvPr id="11" name="Seta: para a Direita 10">
            <a:extLst>
              <a:ext uri="{FF2B5EF4-FFF2-40B4-BE49-F238E27FC236}">
                <a16:creationId xmlns:a16="http://schemas.microsoft.com/office/drawing/2014/main" id="{9AAB3044-4657-DC66-304D-23A2D22F51A5}"/>
              </a:ext>
            </a:extLst>
          </p:cNvPr>
          <p:cNvSpPr/>
          <p:nvPr/>
        </p:nvSpPr>
        <p:spPr>
          <a:xfrm>
            <a:off x="3910818" y="2053883"/>
            <a:ext cx="548640" cy="22508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Seta: para a Direita 11">
            <a:extLst>
              <a:ext uri="{FF2B5EF4-FFF2-40B4-BE49-F238E27FC236}">
                <a16:creationId xmlns:a16="http://schemas.microsoft.com/office/drawing/2014/main" id="{D88863C3-6B77-6092-29FD-92B77507A077}"/>
              </a:ext>
            </a:extLst>
          </p:cNvPr>
          <p:cNvSpPr/>
          <p:nvPr/>
        </p:nvSpPr>
        <p:spPr>
          <a:xfrm>
            <a:off x="10478086" y="4522763"/>
            <a:ext cx="548640" cy="22508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4" name="Imagem 13">
            <a:extLst>
              <a:ext uri="{FF2B5EF4-FFF2-40B4-BE49-F238E27FC236}">
                <a16:creationId xmlns:a16="http://schemas.microsoft.com/office/drawing/2014/main" id="{6378BE26-592B-9F9A-A3C2-15BE5AE2A2EE}"/>
              </a:ext>
            </a:extLst>
          </p:cNvPr>
          <p:cNvPicPr>
            <a:picLocks noChangeAspect="1"/>
          </p:cNvPicPr>
          <p:nvPr/>
        </p:nvPicPr>
        <p:blipFill rotWithShape="1">
          <a:blip r:embed="rId5"/>
          <a:srcRect t="20293" b="6235"/>
          <a:stretch/>
        </p:blipFill>
        <p:spPr>
          <a:xfrm>
            <a:off x="1293222" y="91438"/>
            <a:ext cx="10768146" cy="5956662"/>
          </a:xfrm>
          <a:prstGeom prst="rect">
            <a:avLst/>
          </a:prstGeom>
        </p:spPr>
      </p:pic>
      <p:sp>
        <p:nvSpPr>
          <p:cNvPr id="15" name="Retângulo 14">
            <a:extLst>
              <a:ext uri="{FF2B5EF4-FFF2-40B4-BE49-F238E27FC236}">
                <a16:creationId xmlns:a16="http://schemas.microsoft.com/office/drawing/2014/main" id="{ECFA1E75-3ECC-0CAF-4C42-F34731C6C7E0}"/>
              </a:ext>
            </a:extLst>
          </p:cNvPr>
          <p:cNvSpPr/>
          <p:nvPr/>
        </p:nvSpPr>
        <p:spPr>
          <a:xfrm>
            <a:off x="1983545" y="1294228"/>
            <a:ext cx="2264898" cy="32355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09606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0-#ppt_w/2"/>
                                          </p:val>
                                        </p:tav>
                                        <p:tav tm="100000">
                                          <p:val>
                                            <p:strVal val="#ppt_x"/>
                                          </p:val>
                                        </p:tav>
                                      </p:tavLst>
                                    </p:anim>
                                    <p:anim calcmode="lin" valueType="num">
                                      <p:cBhvr additive="base">
                                        <p:cTn id="26"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0-#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P spid="12"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879CC4-FA0F-A7DE-4EC5-E93D1F82ABB8}"/>
              </a:ext>
            </a:extLst>
          </p:cNvPr>
          <p:cNvSpPr>
            <a:spLocks noGrp="1"/>
          </p:cNvSpPr>
          <p:nvPr>
            <p:ph type="title"/>
          </p:nvPr>
        </p:nvSpPr>
        <p:spPr/>
        <p:txBody>
          <a:bodyPr/>
          <a:lstStyle/>
          <a:p>
            <a:r>
              <a:rPr lang="pt-BR" dirty="0"/>
              <a:t>PRÁTICA: Colocando todo atendimento de hipertenso em condição</a:t>
            </a:r>
          </a:p>
        </p:txBody>
      </p:sp>
      <p:sp>
        <p:nvSpPr>
          <p:cNvPr id="3" name="Espaço Reservado para Imagem 2">
            <a:extLst>
              <a:ext uri="{FF2B5EF4-FFF2-40B4-BE49-F238E27FC236}">
                <a16:creationId xmlns:a16="http://schemas.microsoft.com/office/drawing/2014/main" id="{3713ABCF-1530-4D30-6CF9-DB3EE8B3E6D4}"/>
              </a:ext>
            </a:extLst>
          </p:cNvPr>
          <p:cNvSpPr>
            <a:spLocks noGrp="1"/>
          </p:cNvSpPr>
          <p:nvPr>
            <p:ph type="pic" sz="quarter" idx="10"/>
          </p:nvPr>
        </p:nvSpPr>
        <p:spPr/>
      </p:sp>
      <p:pic>
        <p:nvPicPr>
          <p:cNvPr id="5" name="Imagem 4">
            <a:extLst>
              <a:ext uri="{FF2B5EF4-FFF2-40B4-BE49-F238E27FC236}">
                <a16:creationId xmlns:a16="http://schemas.microsoft.com/office/drawing/2014/main" id="{B84A1A10-A679-1854-F05D-74CFF3A9A54F}"/>
              </a:ext>
            </a:extLst>
          </p:cNvPr>
          <p:cNvPicPr>
            <a:picLocks noChangeAspect="1"/>
          </p:cNvPicPr>
          <p:nvPr/>
        </p:nvPicPr>
        <p:blipFill rotWithShape="1">
          <a:blip r:embed="rId2"/>
          <a:srcRect t="20088" r="1072" b="11790"/>
          <a:stretch/>
        </p:blipFill>
        <p:spPr>
          <a:xfrm>
            <a:off x="1293224" y="91439"/>
            <a:ext cx="10768146" cy="5956663"/>
          </a:xfrm>
          <a:prstGeom prst="rect">
            <a:avLst/>
          </a:prstGeom>
        </p:spPr>
      </p:pic>
      <p:sp>
        <p:nvSpPr>
          <p:cNvPr id="6" name="Seta: para a Direita 5">
            <a:extLst>
              <a:ext uri="{FF2B5EF4-FFF2-40B4-BE49-F238E27FC236}">
                <a16:creationId xmlns:a16="http://schemas.microsoft.com/office/drawing/2014/main" id="{3320D12C-EDE2-CD13-B5FE-FF0E19DF1241}"/>
              </a:ext>
            </a:extLst>
          </p:cNvPr>
          <p:cNvSpPr/>
          <p:nvPr/>
        </p:nvSpPr>
        <p:spPr>
          <a:xfrm>
            <a:off x="2757268" y="3671668"/>
            <a:ext cx="1786597" cy="2672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Seta: para a Direita 6">
            <a:extLst>
              <a:ext uri="{FF2B5EF4-FFF2-40B4-BE49-F238E27FC236}">
                <a16:creationId xmlns:a16="http://schemas.microsoft.com/office/drawing/2014/main" id="{BB2E51B3-5D44-7493-B31F-87B91B20ACD0}"/>
              </a:ext>
            </a:extLst>
          </p:cNvPr>
          <p:cNvSpPr/>
          <p:nvPr/>
        </p:nvSpPr>
        <p:spPr>
          <a:xfrm>
            <a:off x="2757268" y="4640664"/>
            <a:ext cx="1786597" cy="26728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9" name="Imagem 8">
            <a:extLst>
              <a:ext uri="{FF2B5EF4-FFF2-40B4-BE49-F238E27FC236}">
                <a16:creationId xmlns:a16="http://schemas.microsoft.com/office/drawing/2014/main" id="{119D63CE-2020-6015-6BC3-A1B759B55399}"/>
              </a:ext>
            </a:extLst>
          </p:cNvPr>
          <p:cNvPicPr>
            <a:picLocks noChangeAspect="1"/>
          </p:cNvPicPr>
          <p:nvPr/>
        </p:nvPicPr>
        <p:blipFill rotWithShape="1">
          <a:blip r:embed="rId3"/>
          <a:srcRect t="20499" r="2500" b="6235"/>
          <a:stretch/>
        </p:blipFill>
        <p:spPr>
          <a:xfrm>
            <a:off x="1293222" y="91440"/>
            <a:ext cx="10768146" cy="5956662"/>
          </a:xfrm>
          <a:prstGeom prst="rect">
            <a:avLst/>
          </a:prstGeom>
        </p:spPr>
      </p:pic>
      <p:pic>
        <p:nvPicPr>
          <p:cNvPr id="11" name="Imagem 10">
            <a:extLst>
              <a:ext uri="{FF2B5EF4-FFF2-40B4-BE49-F238E27FC236}">
                <a16:creationId xmlns:a16="http://schemas.microsoft.com/office/drawing/2014/main" id="{D6E2608A-ADC0-3B69-6070-F6176367A9B0}"/>
              </a:ext>
            </a:extLst>
          </p:cNvPr>
          <p:cNvPicPr>
            <a:picLocks noChangeAspect="1"/>
          </p:cNvPicPr>
          <p:nvPr/>
        </p:nvPicPr>
        <p:blipFill rotWithShape="1">
          <a:blip r:embed="rId4"/>
          <a:srcRect t="20294" r="2616" b="8082"/>
          <a:stretch/>
        </p:blipFill>
        <p:spPr>
          <a:xfrm>
            <a:off x="1293220" y="91438"/>
            <a:ext cx="10768146" cy="5956662"/>
          </a:xfrm>
          <a:prstGeom prst="rect">
            <a:avLst/>
          </a:prstGeom>
        </p:spPr>
      </p:pic>
      <p:sp>
        <p:nvSpPr>
          <p:cNvPr id="12" name="Retângulo 11">
            <a:extLst>
              <a:ext uri="{FF2B5EF4-FFF2-40B4-BE49-F238E27FC236}">
                <a16:creationId xmlns:a16="http://schemas.microsoft.com/office/drawing/2014/main" id="{E9A15877-7BCD-767F-DFDD-959078D7867B}"/>
              </a:ext>
            </a:extLst>
          </p:cNvPr>
          <p:cNvSpPr/>
          <p:nvPr/>
        </p:nvSpPr>
        <p:spPr>
          <a:xfrm>
            <a:off x="2096086" y="1350498"/>
            <a:ext cx="2138289" cy="267286"/>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104802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8FF6FA-6959-679E-6D30-3A7DD14AF16E}"/>
              </a:ext>
            </a:extLst>
          </p:cNvPr>
          <p:cNvSpPr>
            <a:spLocks noGrp="1"/>
          </p:cNvSpPr>
          <p:nvPr>
            <p:ph type="title"/>
          </p:nvPr>
        </p:nvSpPr>
        <p:spPr/>
        <p:txBody>
          <a:bodyPr/>
          <a:lstStyle/>
          <a:p>
            <a:r>
              <a:rPr lang="pt-BR" dirty="0"/>
              <a:t>PRÁTICA: Verificar lista do SISAB</a:t>
            </a:r>
          </a:p>
        </p:txBody>
      </p:sp>
      <p:sp>
        <p:nvSpPr>
          <p:cNvPr id="3" name="Espaço Reservado para Imagem 2">
            <a:extLst>
              <a:ext uri="{FF2B5EF4-FFF2-40B4-BE49-F238E27FC236}">
                <a16:creationId xmlns:a16="http://schemas.microsoft.com/office/drawing/2014/main" id="{7627EE4D-A31A-A6FC-8F1B-A09143C4C897}"/>
              </a:ext>
            </a:extLst>
          </p:cNvPr>
          <p:cNvSpPr>
            <a:spLocks noGrp="1"/>
          </p:cNvSpPr>
          <p:nvPr>
            <p:ph type="pic" sz="quarter" idx="10"/>
          </p:nvPr>
        </p:nvSpPr>
        <p:spPr/>
      </p:sp>
      <p:pic>
        <p:nvPicPr>
          <p:cNvPr id="5" name="Imagem 4">
            <a:extLst>
              <a:ext uri="{FF2B5EF4-FFF2-40B4-BE49-F238E27FC236}">
                <a16:creationId xmlns:a16="http://schemas.microsoft.com/office/drawing/2014/main" id="{3B7AA677-C591-C6A8-3F1C-B3C0790D385F}"/>
              </a:ext>
            </a:extLst>
          </p:cNvPr>
          <p:cNvPicPr>
            <a:picLocks noChangeAspect="1"/>
          </p:cNvPicPr>
          <p:nvPr/>
        </p:nvPicPr>
        <p:blipFill rotWithShape="1">
          <a:blip r:embed="rId2"/>
          <a:srcRect t="11791" b="6851"/>
          <a:stretch/>
        </p:blipFill>
        <p:spPr>
          <a:xfrm>
            <a:off x="1293224" y="91439"/>
            <a:ext cx="10768146" cy="5956663"/>
          </a:xfrm>
          <a:prstGeom prst="rect">
            <a:avLst/>
          </a:prstGeom>
        </p:spPr>
      </p:pic>
      <p:sp>
        <p:nvSpPr>
          <p:cNvPr id="6" name="Seta: para a Direita 5">
            <a:extLst>
              <a:ext uri="{FF2B5EF4-FFF2-40B4-BE49-F238E27FC236}">
                <a16:creationId xmlns:a16="http://schemas.microsoft.com/office/drawing/2014/main" id="{04C3AA0B-4178-7523-A5A6-37C94DAE5E51}"/>
              </a:ext>
            </a:extLst>
          </p:cNvPr>
          <p:cNvSpPr/>
          <p:nvPr/>
        </p:nvSpPr>
        <p:spPr>
          <a:xfrm>
            <a:off x="5458265" y="1737359"/>
            <a:ext cx="2321169" cy="23915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8" name="Imagem 7">
            <a:extLst>
              <a:ext uri="{FF2B5EF4-FFF2-40B4-BE49-F238E27FC236}">
                <a16:creationId xmlns:a16="http://schemas.microsoft.com/office/drawing/2014/main" id="{EAE526C6-2DC8-4D8B-A68D-E7C6E2A4CC2A}"/>
              </a:ext>
            </a:extLst>
          </p:cNvPr>
          <p:cNvPicPr>
            <a:picLocks noChangeAspect="1"/>
          </p:cNvPicPr>
          <p:nvPr/>
        </p:nvPicPr>
        <p:blipFill rotWithShape="1">
          <a:blip r:embed="rId3"/>
          <a:srcRect t="13101" b="5620"/>
          <a:stretch/>
        </p:blipFill>
        <p:spPr>
          <a:xfrm>
            <a:off x="1293224" y="91439"/>
            <a:ext cx="10768146" cy="5956663"/>
          </a:xfrm>
          <a:prstGeom prst="rect">
            <a:avLst/>
          </a:prstGeom>
        </p:spPr>
      </p:pic>
      <p:pic>
        <p:nvPicPr>
          <p:cNvPr id="10" name="Imagem 9">
            <a:extLst>
              <a:ext uri="{FF2B5EF4-FFF2-40B4-BE49-F238E27FC236}">
                <a16:creationId xmlns:a16="http://schemas.microsoft.com/office/drawing/2014/main" id="{450501EE-FD8E-7225-7DCC-4549ACC9819A}"/>
              </a:ext>
            </a:extLst>
          </p:cNvPr>
          <p:cNvPicPr>
            <a:picLocks noChangeAspect="1"/>
          </p:cNvPicPr>
          <p:nvPr/>
        </p:nvPicPr>
        <p:blipFill rotWithShape="1">
          <a:blip r:embed="rId4"/>
          <a:srcRect t="27271" b="10340"/>
          <a:stretch/>
        </p:blipFill>
        <p:spPr>
          <a:xfrm>
            <a:off x="1293224" y="91439"/>
            <a:ext cx="10768146" cy="5956663"/>
          </a:xfrm>
          <a:prstGeom prst="rect">
            <a:avLst/>
          </a:prstGeom>
        </p:spPr>
      </p:pic>
      <p:sp>
        <p:nvSpPr>
          <p:cNvPr id="11" name="Retângulo 10">
            <a:extLst>
              <a:ext uri="{FF2B5EF4-FFF2-40B4-BE49-F238E27FC236}">
                <a16:creationId xmlns:a16="http://schemas.microsoft.com/office/drawing/2014/main" id="{60475595-C04D-8D8B-3E66-E6B5C6562D3A}"/>
              </a:ext>
            </a:extLst>
          </p:cNvPr>
          <p:cNvSpPr/>
          <p:nvPr/>
        </p:nvSpPr>
        <p:spPr>
          <a:xfrm>
            <a:off x="1631852" y="2982351"/>
            <a:ext cx="9551963" cy="44664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1411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6F3536-AABC-9F2B-8C54-AD293E2261DF}"/>
              </a:ext>
            </a:extLst>
          </p:cNvPr>
          <p:cNvSpPr>
            <a:spLocks noGrp="1"/>
          </p:cNvSpPr>
          <p:nvPr>
            <p:ph type="title"/>
          </p:nvPr>
        </p:nvSpPr>
        <p:spPr/>
        <p:txBody>
          <a:bodyPr/>
          <a:lstStyle/>
          <a:p>
            <a:r>
              <a:rPr lang="pt-BR" dirty="0"/>
              <a:t>Folha de Rosto</a:t>
            </a:r>
          </a:p>
        </p:txBody>
      </p:sp>
      <p:sp>
        <p:nvSpPr>
          <p:cNvPr id="3" name="Espaço Reservado para Texto 2">
            <a:extLst>
              <a:ext uri="{FF2B5EF4-FFF2-40B4-BE49-F238E27FC236}">
                <a16:creationId xmlns:a16="http://schemas.microsoft.com/office/drawing/2014/main" id="{E3DCA83C-0440-A42A-60FF-59B68708DA96}"/>
              </a:ext>
            </a:extLst>
          </p:cNvPr>
          <p:cNvSpPr>
            <a:spLocks noGrp="1"/>
          </p:cNvSpPr>
          <p:nvPr>
            <p:ph type="body" idx="1"/>
          </p:nvPr>
        </p:nvSpPr>
        <p:spPr/>
        <p:txBody>
          <a:bodyPr/>
          <a:lstStyle/>
          <a:p>
            <a:r>
              <a:rPr lang="pt-BR" dirty="0"/>
              <a:t>Elementos da folha de rosto</a:t>
            </a:r>
          </a:p>
        </p:txBody>
      </p:sp>
    </p:spTree>
    <p:extLst>
      <p:ext uri="{BB962C8B-B14F-4D97-AF65-F5344CB8AC3E}">
        <p14:creationId xmlns:p14="http://schemas.microsoft.com/office/powerpoint/2010/main" val="12221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6FC9AE-E5CB-7F17-C703-FA640D58EEC9}"/>
              </a:ext>
            </a:extLst>
          </p:cNvPr>
          <p:cNvSpPr>
            <a:spLocks noGrp="1"/>
          </p:cNvSpPr>
          <p:nvPr>
            <p:ph type="title"/>
          </p:nvPr>
        </p:nvSpPr>
        <p:spPr/>
        <p:txBody>
          <a:bodyPr/>
          <a:lstStyle/>
          <a:p>
            <a:r>
              <a:rPr lang="pt-BR" dirty="0"/>
              <a:t>Sétimo Indicador</a:t>
            </a:r>
          </a:p>
        </p:txBody>
      </p:sp>
      <p:sp>
        <p:nvSpPr>
          <p:cNvPr id="3" name="Espaço Reservado para Conteúdo 2">
            <a:extLst>
              <a:ext uri="{FF2B5EF4-FFF2-40B4-BE49-F238E27FC236}">
                <a16:creationId xmlns:a16="http://schemas.microsoft.com/office/drawing/2014/main" id="{1976B26B-9DDC-4BEE-256E-B96E1F185B68}"/>
              </a:ext>
            </a:extLst>
          </p:cNvPr>
          <p:cNvSpPr>
            <a:spLocks noGrp="1"/>
          </p:cNvSpPr>
          <p:nvPr>
            <p:ph idx="1"/>
          </p:nvPr>
        </p:nvSpPr>
        <p:spPr/>
        <p:txBody>
          <a:bodyPr>
            <a:normAutofit lnSpcReduction="10000"/>
          </a:bodyPr>
          <a:lstStyle/>
          <a:p>
            <a:pPr lvl="0" algn="just"/>
            <a:r>
              <a:rPr lang="pt-BR" sz="2800" dirty="0">
                <a:latin typeface="Bahnschrift Condensed" panose="020B0502040204020203" pitchFamily="34" charset="0"/>
              </a:rPr>
              <a:t>O cálculo do indicador considera </a:t>
            </a:r>
            <a:r>
              <a:rPr lang="pt-BR" sz="2800" b="0" i="0" dirty="0">
                <a:latin typeface="Bahnschrift Condensed" panose="020B0502040204020203" pitchFamily="34" charset="0"/>
              </a:rPr>
              <a:t>pessoas diabéticas as autorreferidas ou acompanhadas pela condição no atendimento individual.</a:t>
            </a:r>
            <a:endParaRPr lang="pt-BR" sz="2800" dirty="0">
              <a:latin typeface="Bahnschrift Condensed" panose="020B0502040204020203" pitchFamily="34" charset="0"/>
            </a:endParaRPr>
          </a:p>
          <a:p>
            <a:pPr lvl="0" algn="just"/>
            <a:r>
              <a:rPr lang="pt-BR" sz="2800" dirty="0">
                <a:latin typeface="Bahnschrift Condensed" panose="020B0502040204020203" pitchFamily="34" charset="0"/>
              </a:rPr>
              <a:t>Todos os atendimentos de diabéticos devem ser colocados em condição e no mesmo atendimento solicitar A1C</a:t>
            </a:r>
          </a:p>
          <a:p>
            <a:pPr lvl="0" algn="just"/>
            <a:r>
              <a:rPr lang="pt-BR" sz="2800" b="0" i="0" dirty="0">
                <a:latin typeface="Bahnschrift Condensed" panose="020B0502040204020203" pitchFamily="34" charset="0"/>
              </a:rPr>
              <a:t>Pedir aos ACS que incluam no cadastro individual apenas os pacientes diabéticos que foram identificados pela equipe.</a:t>
            </a:r>
            <a:endParaRPr lang="pt-BR" sz="2800" dirty="0">
              <a:latin typeface="Bahnschrift Condensed" panose="020B0502040204020203" pitchFamily="34" charset="0"/>
            </a:endParaRPr>
          </a:p>
          <a:p>
            <a:pPr lvl="0" algn="just"/>
            <a:r>
              <a:rPr lang="pt-BR" sz="2800" dirty="0">
                <a:latin typeface="Bahnschrift Condensed" panose="020B0502040204020203" pitchFamily="34" charset="0"/>
              </a:rPr>
              <a:t>Checar a lista do SISAB</a:t>
            </a:r>
          </a:p>
          <a:p>
            <a:pPr lvl="0" algn="just"/>
            <a:r>
              <a:rPr lang="pt-BR" sz="2800" b="0" i="0" dirty="0">
                <a:latin typeface="Bahnschrift Condensed" panose="020B0502040204020203" pitchFamily="34" charset="0"/>
              </a:rPr>
              <a:t>Evitar uso do CID ou CIAP correspondente a DM em pacientes com hiperglicemia eventual que não caracterize DM definitiva. Optar por CID específico, como diabetes gestacional em gestantes com DM identificada durante a gravidez, e R73 em casos de hiperglicemia eventual sem diagnóstico prévio de DM.</a:t>
            </a:r>
            <a:endParaRPr lang="pt-BR" sz="2800" dirty="0">
              <a:latin typeface="Bahnschrift Condensed" panose="020B0502040204020203" pitchFamily="34" charset="0"/>
            </a:endParaRPr>
          </a:p>
          <a:p>
            <a:pPr lvl="0"/>
            <a:r>
              <a:rPr lang="pt-BR" sz="2800" dirty="0">
                <a:latin typeface="Bahnschrift Condensed" panose="020B0502040204020203" pitchFamily="34" charset="0"/>
              </a:rPr>
              <a:t>Verificar se houve solicitação de A1C e consulta de diabéticos nos últimos 6 meses</a:t>
            </a:r>
          </a:p>
          <a:p>
            <a:pPr marL="0" indent="0" algn="just">
              <a:buNone/>
            </a:pPr>
            <a:endParaRPr lang="pt-BR" dirty="0">
              <a:latin typeface="Bahnschrift Condensed" panose="020B0502040204020203" pitchFamily="34" charset="0"/>
            </a:endParaRPr>
          </a:p>
        </p:txBody>
      </p:sp>
    </p:spTree>
    <p:extLst>
      <p:ext uri="{BB962C8B-B14F-4D97-AF65-F5344CB8AC3E}">
        <p14:creationId xmlns:p14="http://schemas.microsoft.com/office/powerpoint/2010/main" val="642532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1F76A4-A62A-2F74-66B8-BFC71D90DEBD}"/>
              </a:ext>
            </a:extLst>
          </p:cNvPr>
          <p:cNvSpPr>
            <a:spLocks noGrp="1"/>
          </p:cNvSpPr>
          <p:nvPr>
            <p:ph type="title"/>
          </p:nvPr>
        </p:nvSpPr>
        <p:spPr/>
        <p:txBody>
          <a:bodyPr/>
          <a:lstStyle/>
          <a:p>
            <a:r>
              <a:rPr lang="pt-BR" dirty="0"/>
              <a:t>PRÁTICA: Solicitando a A1C</a:t>
            </a:r>
          </a:p>
        </p:txBody>
      </p:sp>
      <p:pic>
        <p:nvPicPr>
          <p:cNvPr id="5" name="Espaço Reservado para Imagem 4">
            <a:extLst>
              <a:ext uri="{FF2B5EF4-FFF2-40B4-BE49-F238E27FC236}">
                <a16:creationId xmlns:a16="http://schemas.microsoft.com/office/drawing/2014/main" id="{89BE508D-6785-96FF-C8FB-0FE0EB651298}"/>
              </a:ext>
            </a:extLst>
          </p:cNvPr>
          <p:cNvPicPr>
            <a:picLocks noGrp="1" noChangeAspect="1"/>
          </p:cNvPicPr>
          <p:nvPr>
            <p:ph type="pic" sz="quarter" idx="10"/>
          </p:nvPr>
        </p:nvPicPr>
        <p:blipFill rotWithShape="1">
          <a:blip r:embed="rId2"/>
          <a:srcRect t="19976" b="8459"/>
          <a:stretch/>
        </p:blipFill>
        <p:spPr>
          <a:xfrm>
            <a:off x="1293225" y="91439"/>
            <a:ext cx="10768146" cy="5956663"/>
          </a:xfrm>
        </p:spPr>
      </p:pic>
      <p:pic>
        <p:nvPicPr>
          <p:cNvPr id="7" name="Imagem 6">
            <a:extLst>
              <a:ext uri="{FF2B5EF4-FFF2-40B4-BE49-F238E27FC236}">
                <a16:creationId xmlns:a16="http://schemas.microsoft.com/office/drawing/2014/main" id="{F04A9BC0-FA83-36E7-53E7-4A725C75406D}"/>
              </a:ext>
            </a:extLst>
          </p:cNvPr>
          <p:cNvPicPr>
            <a:picLocks noChangeAspect="1"/>
          </p:cNvPicPr>
          <p:nvPr/>
        </p:nvPicPr>
        <p:blipFill rotWithShape="1">
          <a:blip r:embed="rId3"/>
          <a:srcRect t="20293" b="11790"/>
          <a:stretch/>
        </p:blipFill>
        <p:spPr>
          <a:xfrm>
            <a:off x="1293224" y="91438"/>
            <a:ext cx="10768146" cy="5956663"/>
          </a:xfrm>
          <a:prstGeom prst="rect">
            <a:avLst/>
          </a:prstGeom>
        </p:spPr>
      </p:pic>
    </p:spTree>
    <p:extLst>
      <p:ext uri="{BB962C8B-B14F-4D97-AF65-F5344CB8AC3E}">
        <p14:creationId xmlns:p14="http://schemas.microsoft.com/office/powerpoint/2010/main" val="1258503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B8F2B7-F90E-E236-F32D-84F8F4949A56}"/>
              </a:ext>
            </a:extLst>
          </p:cNvPr>
          <p:cNvSpPr>
            <a:spLocks noGrp="1"/>
          </p:cNvSpPr>
          <p:nvPr>
            <p:ph type="title"/>
          </p:nvPr>
        </p:nvSpPr>
        <p:spPr/>
        <p:txBody>
          <a:bodyPr/>
          <a:lstStyle/>
          <a:p>
            <a:r>
              <a:rPr lang="pt-BR" dirty="0"/>
              <a:t>Folha de Rosto</a:t>
            </a:r>
          </a:p>
        </p:txBody>
      </p:sp>
      <p:pic>
        <p:nvPicPr>
          <p:cNvPr id="5" name="Espaço Reservado para Imagem 4">
            <a:extLst>
              <a:ext uri="{FF2B5EF4-FFF2-40B4-BE49-F238E27FC236}">
                <a16:creationId xmlns:a16="http://schemas.microsoft.com/office/drawing/2014/main" id="{824F1402-1AC7-F390-6989-9BF5DA6D0E1B}"/>
              </a:ext>
            </a:extLst>
          </p:cNvPr>
          <p:cNvPicPr>
            <a:picLocks noGrp="1" noChangeAspect="1"/>
          </p:cNvPicPr>
          <p:nvPr>
            <p:ph type="pic" sz="quarter" idx="10"/>
          </p:nvPr>
        </p:nvPicPr>
        <p:blipFill rotWithShape="1">
          <a:blip r:embed="rId2"/>
          <a:srcRect l="16470" t="17188" r="13244" b="6832"/>
          <a:stretch/>
        </p:blipFill>
        <p:spPr>
          <a:xfrm>
            <a:off x="1840072" y="337625"/>
            <a:ext cx="9822045" cy="5514535"/>
          </a:xfrm>
        </p:spPr>
      </p:pic>
      <p:sp>
        <p:nvSpPr>
          <p:cNvPr id="6" name="Retângulo 5">
            <a:extLst>
              <a:ext uri="{FF2B5EF4-FFF2-40B4-BE49-F238E27FC236}">
                <a16:creationId xmlns:a16="http://schemas.microsoft.com/office/drawing/2014/main" id="{AA2FE7E4-98AB-112B-C0E3-DED8C237403D}"/>
              </a:ext>
            </a:extLst>
          </p:cNvPr>
          <p:cNvSpPr/>
          <p:nvPr/>
        </p:nvSpPr>
        <p:spPr>
          <a:xfrm>
            <a:off x="2178657" y="604299"/>
            <a:ext cx="4412974" cy="46912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0FF720A0-0625-A631-CF8E-903C9EBF1EA6}"/>
              </a:ext>
            </a:extLst>
          </p:cNvPr>
          <p:cNvSpPr/>
          <p:nvPr/>
        </p:nvSpPr>
        <p:spPr>
          <a:xfrm>
            <a:off x="2178657" y="1105536"/>
            <a:ext cx="4412974" cy="232346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EF0E2204-1D32-7E9E-74FE-1A547402D694}"/>
              </a:ext>
            </a:extLst>
          </p:cNvPr>
          <p:cNvSpPr/>
          <p:nvPr/>
        </p:nvSpPr>
        <p:spPr>
          <a:xfrm>
            <a:off x="2178657" y="3461110"/>
            <a:ext cx="4412974" cy="7955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 name="Retângulo 8">
            <a:extLst>
              <a:ext uri="{FF2B5EF4-FFF2-40B4-BE49-F238E27FC236}">
                <a16:creationId xmlns:a16="http://schemas.microsoft.com/office/drawing/2014/main" id="{5BD7CEEB-259E-EE44-EBFD-ED802C8A1D84}"/>
              </a:ext>
            </a:extLst>
          </p:cNvPr>
          <p:cNvSpPr/>
          <p:nvPr/>
        </p:nvSpPr>
        <p:spPr>
          <a:xfrm>
            <a:off x="6750657" y="621832"/>
            <a:ext cx="2140226" cy="19941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9">
            <a:extLst>
              <a:ext uri="{FF2B5EF4-FFF2-40B4-BE49-F238E27FC236}">
                <a16:creationId xmlns:a16="http://schemas.microsoft.com/office/drawing/2014/main" id="{B7A8BB03-299D-BECD-1035-36397224F9B0}"/>
              </a:ext>
            </a:extLst>
          </p:cNvPr>
          <p:cNvSpPr/>
          <p:nvPr/>
        </p:nvSpPr>
        <p:spPr>
          <a:xfrm>
            <a:off x="6750657" y="2727298"/>
            <a:ext cx="2140226" cy="46117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Retângulo 10">
            <a:extLst>
              <a:ext uri="{FF2B5EF4-FFF2-40B4-BE49-F238E27FC236}">
                <a16:creationId xmlns:a16="http://schemas.microsoft.com/office/drawing/2014/main" id="{FA71B4C1-BBE0-A0B8-2A85-4615A9A5265C}"/>
              </a:ext>
            </a:extLst>
          </p:cNvPr>
          <p:cNvSpPr/>
          <p:nvPr/>
        </p:nvSpPr>
        <p:spPr>
          <a:xfrm>
            <a:off x="6750657" y="3299794"/>
            <a:ext cx="2140226" cy="14391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Retângulo 11">
            <a:extLst>
              <a:ext uri="{FF2B5EF4-FFF2-40B4-BE49-F238E27FC236}">
                <a16:creationId xmlns:a16="http://schemas.microsoft.com/office/drawing/2014/main" id="{4DCB5031-4D86-6161-52B0-00EAF20C6979}"/>
              </a:ext>
            </a:extLst>
          </p:cNvPr>
          <p:cNvSpPr/>
          <p:nvPr/>
        </p:nvSpPr>
        <p:spPr>
          <a:xfrm>
            <a:off x="6750657" y="4850298"/>
            <a:ext cx="2140226" cy="47044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Retângulo 12">
            <a:extLst>
              <a:ext uri="{FF2B5EF4-FFF2-40B4-BE49-F238E27FC236}">
                <a16:creationId xmlns:a16="http://schemas.microsoft.com/office/drawing/2014/main" id="{F8F53FB3-18BF-557D-DBE6-B5F8627614DD}"/>
              </a:ext>
            </a:extLst>
          </p:cNvPr>
          <p:cNvSpPr/>
          <p:nvPr/>
        </p:nvSpPr>
        <p:spPr>
          <a:xfrm>
            <a:off x="9049909" y="621832"/>
            <a:ext cx="2140226" cy="119901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13">
            <a:extLst>
              <a:ext uri="{FF2B5EF4-FFF2-40B4-BE49-F238E27FC236}">
                <a16:creationId xmlns:a16="http://schemas.microsoft.com/office/drawing/2014/main" id="{C45E291D-28A4-1E82-6D8D-000EF2B47B5E}"/>
              </a:ext>
            </a:extLst>
          </p:cNvPr>
          <p:cNvSpPr/>
          <p:nvPr/>
        </p:nvSpPr>
        <p:spPr>
          <a:xfrm>
            <a:off x="9049909" y="1820850"/>
            <a:ext cx="2140226" cy="104994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1328F220-DD3D-7F82-B446-4CF68D567B54}"/>
              </a:ext>
            </a:extLst>
          </p:cNvPr>
          <p:cNvSpPr/>
          <p:nvPr/>
        </p:nvSpPr>
        <p:spPr>
          <a:xfrm>
            <a:off x="9049909" y="2955941"/>
            <a:ext cx="2140226" cy="143918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BFAC199D-2EA8-A13B-9761-EAE1E96620F4}"/>
              </a:ext>
            </a:extLst>
          </p:cNvPr>
          <p:cNvSpPr/>
          <p:nvPr/>
        </p:nvSpPr>
        <p:spPr>
          <a:xfrm>
            <a:off x="9049909" y="4486012"/>
            <a:ext cx="2140226" cy="127683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914927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barn(inVertic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arn(inVertical)">
                                      <p:cBhvr>
                                        <p:cTn id="25" dur="500"/>
                                        <p:tgtEl>
                                          <p:spTgt spid="9"/>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arn(inVertical)">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barn(inVertical)">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barn(inVertical)">
                                      <p:cBhvr>
                                        <p:cTn id="45" dur="5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barn(inVertical)">
                                      <p:cBhvr>
                                        <p:cTn id="50" dur="500"/>
                                        <p:tgtEl>
                                          <p:spTgt spid="14"/>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barn(inVertical)">
                                      <p:cBhvr>
                                        <p:cTn id="55" dur="500"/>
                                        <p:tgtEl>
                                          <p:spTgt spid="15"/>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barn(inVertical)">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43D349-F72B-1514-5494-C74E2231BCBE}"/>
              </a:ext>
            </a:extLst>
          </p:cNvPr>
          <p:cNvSpPr>
            <a:spLocks noGrp="1"/>
          </p:cNvSpPr>
          <p:nvPr>
            <p:ph type="title"/>
          </p:nvPr>
        </p:nvSpPr>
        <p:spPr/>
        <p:txBody>
          <a:bodyPr/>
          <a:lstStyle/>
          <a:p>
            <a:r>
              <a:rPr lang="pt-BR" dirty="0"/>
              <a:t>Antecedentes</a:t>
            </a:r>
          </a:p>
        </p:txBody>
      </p:sp>
      <p:sp>
        <p:nvSpPr>
          <p:cNvPr id="3" name="Espaço Reservado para Texto 2">
            <a:extLst>
              <a:ext uri="{FF2B5EF4-FFF2-40B4-BE49-F238E27FC236}">
                <a16:creationId xmlns:a16="http://schemas.microsoft.com/office/drawing/2014/main" id="{39B22362-6455-97B3-957C-43DBF4B5B7CC}"/>
              </a:ext>
            </a:extLst>
          </p:cNvPr>
          <p:cNvSpPr>
            <a:spLocks noGrp="1"/>
          </p:cNvSpPr>
          <p:nvPr>
            <p:ph type="body" idx="1"/>
          </p:nvPr>
        </p:nvSpPr>
        <p:spPr/>
        <p:txBody>
          <a:bodyPr/>
          <a:lstStyle/>
          <a:p>
            <a:r>
              <a:rPr lang="pt-BR" dirty="0"/>
              <a:t>Pessoais e Familiares</a:t>
            </a:r>
          </a:p>
        </p:txBody>
      </p:sp>
    </p:spTree>
    <p:extLst>
      <p:ext uri="{BB962C8B-B14F-4D97-AF65-F5344CB8AC3E}">
        <p14:creationId xmlns:p14="http://schemas.microsoft.com/office/powerpoint/2010/main" val="7193017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420CA25-82EE-263C-0113-AE9AA9A0E7D4}"/>
              </a:ext>
            </a:extLst>
          </p:cNvPr>
          <p:cNvSpPr>
            <a:spLocks noGrp="1"/>
          </p:cNvSpPr>
          <p:nvPr>
            <p:ph type="title"/>
          </p:nvPr>
        </p:nvSpPr>
        <p:spPr/>
        <p:txBody>
          <a:bodyPr/>
          <a:lstStyle/>
          <a:p>
            <a:r>
              <a:rPr lang="pt-BR" dirty="0"/>
              <a:t>Boas Práticas</a:t>
            </a:r>
          </a:p>
        </p:txBody>
      </p:sp>
      <p:pic>
        <p:nvPicPr>
          <p:cNvPr id="5" name="Espaço Reservado para Imagem 4">
            <a:extLst>
              <a:ext uri="{FF2B5EF4-FFF2-40B4-BE49-F238E27FC236}">
                <a16:creationId xmlns:a16="http://schemas.microsoft.com/office/drawing/2014/main" id="{44569BFD-8C42-8016-AE54-E0EA91BC1B6F}"/>
              </a:ext>
            </a:extLst>
          </p:cNvPr>
          <p:cNvPicPr>
            <a:picLocks noGrp="1" noChangeAspect="1"/>
          </p:cNvPicPr>
          <p:nvPr>
            <p:ph type="pic" sz="quarter" idx="10"/>
          </p:nvPr>
        </p:nvPicPr>
        <p:blipFill rotWithShape="1">
          <a:blip r:embed="rId2">
            <a:extLst>
              <a:ext uri="{28A0092B-C50C-407E-A947-70E740481C1C}">
                <a14:useLocalDpi xmlns:a14="http://schemas.microsoft.com/office/drawing/2010/main" val="0"/>
              </a:ext>
            </a:extLst>
          </a:blip>
          <a:srcRect l="7197" r="164"/>
          <a:stretch/>
        </p:blipFill>
        <p:spPr>
          <a:xfrm>
            <a:off x="1293225" y="91439"/>
            <a:ext cx="10768145" cy="5956663"/>
          </a:xfrm>
        </p:spPr>
      </p:pic>
    </p:spTree>
    <p:extLst>
      <p:ext uri="{BB962C8B-B14F-4D97-AF65-F5344CB8AC3E}">
        <p14:creationId xmlns:p14="http://schemas.microsoft.com/office/powerpoint/2010/main" val="185968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5B5AAF-4CA9-6837-986C-7DEEB62E2B1B}"/>
              </a:ext>
            </a:extLst>
          </p:cNvPr>
          <p:cNvSpPr>
            <a:spLocks noGrp="1"/>
          </p:cNvSpPr>
          <p:nvPr>
            <p:ph type="title"/>
          </p:nvPr>
        </p:nvSpPr>
        <p:spPr/>
        <p:txBody>
          <a:bodyPr/>
          <a:lstStyle/>
          <a:p>
            <a:r>
              <a:rPr lang="pt-BR" dirty="0"/>
              <a:t>Registro de Antecedentes ativos</a:t>
            </a:r>
          </a:p>
        </p:txBody>
      </p:sp>
      <p:pic>
        <p:nvPicPr>
          <p:cNvPr id="5" name="Espaço Reservado para Imagem 4">
            <a:extLst>
              <a:ext uri="{FF2B5EF4-FFF2-40B4-BE49-F238E27FC236}">
                <a16:creationId xmlns:a16="http://schemas.microsoft.com/office/drawing/2014/main" id="{FAC70CA2-E789-AACD-1C61-1F06B435989C}"/>
              </a:ext>
            </a:extLst>
          </p:cNvPr>
          <p:cNvPicPr>
            <a:picLocks noGrp="1" noChangeAspect="1"/>
          </p:cNvPicPr>
          <p:nvPr>
            <p:ph type="pic" sz="quarter" idx="10"/>
          </p:nvPr>
        </p:nvPicPr>
        <p:blipFill rotWithShape="1">
          <a:blip r:embed="rId2"/>
          <a:srcRect t="9055" b="8458"/>
          <a:stretch/>
        </p:blipFill>
        <p:spPr>
          <a:xfrm>
            <a:off x="1293225" y="91439"/>
            <a:ext cx="10768145" cy="5956663"/>
          </a:xfrm>
        </p:spPr>
      </p:pic>
      <p:pic>
        <p:nvPicPr>
          <p:cNvPr id="7" name="Imagem 6">
            <a:extLst>
              <a:ext uri="{FF2B5EF4-FFF2-40B4-BE49-F238E27FC236}">
                <a16:creationId xmlns:a16="http://schemas.microsoft.com/office/drawing/2014/main" id="{ED395B6B-5E12-0048-EB70-D30403C44210}"/>
              </a:ext>
            </a:extLst>
          </p:cNvPr>
          <p:cNvPicPr>
            <a:picLocks noChangeAspect="1"/>
          </p:cNvPicPr>
          <p:nvPr/>
        </p:nvPicPr>
        <p:blipFill rotWithShape="1">
          <a:blip r:embed="rId3"/>
          <a:srcRect t="8800" r="1072" b="15880"/>
          <a:stretch/>
        </p:blipFill>
        <p:spPr>
          <a:xfrm>
            <a:off x="1293224" y="91439"/>
            <a:ext cx="10768146" cy="5956663"/>
          </a:xfrm>
          <a:prstGeom prst="rect">
            <a:avLst/>
          </a:prstGeom>
        </p:spPr>
      </p:pic>
      <p:sp>
        <p:nvSpPr>
          <p:cNvPr id="8" name="Retângulo 7">
            <a:extLst>
              <a:ext uri="{FF2B5EF4-FFF2-40B4-BE49-F238E27FC236}">
                <a16:creationId xmlns:a16="http://schemas.microsoft.com/office/drawing/2014/main" id="{53B05CFE-1532-576A-0D5E-C1D36F9641E1}"/>
              </a:ext>
            </a:extLst>
          </p:cNvPr>
          <p:cNvSpPr/>
          <p:nvPr/>
        </p:nvSpPr>
        <p:spPr>
          <a:xfrm>
            <a:off x="2264898" y="1617785"/>
            <a:ext cx="2152357" cy="42203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30A2F7F3-11EE-B1B1-DEBF-0AC0E1B2E625}"/>
              </a:ext>
            </a:extLst>
          </p:cNvPr>
          <p:cNvPicPr>
            <a:picLocks noChangeAspect="1"/>
          </p:cNvPicPr>
          <p:nvPr/>
        </p:nvPicPr>
        <p:blipFill rotWithShape="1">
          <a:blip r:embed="rId4"/>
          <a:srcRect t="7569" r="1072" b="13101"/>
          <a:stretch/>
        </p:blipFill>
        <p:spPr>
          <a:xfrm>
            <a:off x="1293222" y="91439"/>
            <a:ext cx="10768148" cy="5956663"/>
          </a:xfrm>
          <a:prstGeom prst="rect">
            <a:avLst/>
          </a:prstGeom>
        </p:spPr>
      </p:pic>
      <p:sp>
        <p:nvSpPr>
          <p:cNvPr id="11" name="Retângulo 10">
            <a:extLst>
              <a:ext uri="{FF2B5EF4-FFF2-40B4-BE49-F238E27FC236}">
                <a16:creationId xmlns:a16="http://schemas.microsoft.com/office/drawing/2014/main" id="{3E70B914-A9C7-32C6-754D-E62F97D5D094}"/>
              </a:ext>
            </a:extLst>
          </p:cNvPr>
          <p:cNvSpPr/>
          <p:nvPr/>
        </p:nvSpPr>
        <p:spPr>
          <a:xfrm>
            <a:off x="3066757" y="2560320"/>
            <a:ext cx="2532185" cy="42203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12">
            <a:extLst>
              <a:ext uri="{FF2B5EF4-FFF2-40B4-BE49-F238E27FC236}">
                <a16:creationId xmlns:a16="http://schemas.microsoft.com/office/drawing/2014/main" id="{3CDFC86E-DCF5-10F8-FE68-C3865EC9A426}"/>
              </a:ext>
            </a:extLst>
          </p:cNvPr>
          <p:cNvPicPr>
            <a:picLocks noChangeAspect="1"/>
          </p:cNvPicPr>
          <p:nvPr/>
        </p:nvPicPr>
        <p:blipFill rotWithShape="1">
          <a:blip r:embed="rId5"/>
          <a:srcRect l="2769" t="11791" r="2847" b="16907"/>
          <a:stretch/>
        </p:blipFill>
        <p:spPr>
          <a:xfrm>
            <a:off x="1337940" y="117229"/>
            <a:ext cx="10768144" cy="5956663"/>
          </a:xfrm>
          <a:prstGeom prst="rect">
            <a:avLst/>
          </a:prstGeom>
        </p:spPr>
      </p:pic>
      <p:sp>
        <p:nvSpPr>
          <p:cNvPr id="14" name="Retângulo 13">
            <a:extLst>
              <a:ext uri="{FF2B5EF4-FFF2-40B4-BE49-F238E27FC236}">
                <a16:creationId xmlns:a16="http://schemas.microsoft.com/office/drawing/2014/main" id="{277C7537-7679-9565-EE49-8E7FA63C017B}"/>
              </a:ext>
            </a:extLst>
          </p:cNvPr>
          <p:cNvSpPr/>
          <p:nvPr/>
        </p:nvSpPr>
        <p:spPr>
          <a:xfrm>
            <a:off x="2841674" y="1167618"/>
            <a:ext cx="3727938" cy="4501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Retângulo 14">
            <a:extLst>
              <a:ext uri="{FF2B5EF4-FFF2-40B4-BE49-F238E27FC236}">
                <a16:creationId xmlns:a16="http://schemas.microsoft.com/office/drawing/2014/main" id="{BD2F9823-0805-BED5-5B32-DDA9EE8E6EB8}"/>
              </a:ext>
            </a:extLst>
          </p:cNvPr>
          <p:cNvSpPr/>
          <p:nvPr/>
        </p:nvSpPr>
        <p:spPr>
          <a:xfrm>
            <a:off x="2653098" y="2042159"/>
            <a:ext cx="827317" cy="4501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Retângulo 15">
            <a:extLst>
              <a:ext uri="{FF2B5EF4-FFF2-40B4-BE49-F238E27FC236}">
                <a16:creationId xmlns:a16="http://schemas.microsoft.com/office/drawing/2014/main" id="{EF2FDABB-2B08-9ADB-961B-A90811280874}"/>
              </a:ext>
            </a:extLst>
          </p:cNvPr>
          <p:cNvSpPr/>
          <p:nvPr/>
        </p:nvSpPr>
        <p:spPr>
          <a:xfrm>
            <a:off x="9481623" y="5005753"/>
            <a:ext cx="1151205" cy="450167"/>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 name="Imagem 17">
            <a:extLst>
              <a:ext uri="{FF2B5EF4-FFF2-40B4-BE49-F238E27FC236}">
                <a16:creationId xmlns:a16="http://schemas.microsoft.com/office/drawing/2014/main" id="{6CCCF9F0-8EB3-514F-2FE2-F61C2073AF38}"/>
              </a:ext>
            </a:extLst>
          </p:cNvPr>
          <p:cNvPicPr>
            <a:picLocks noChangeAspect="1"/>
          </p:cNvPicPr>
          <p:nvPr/>
        </p:nvPicPr>
        <p:blipFill rotWithShape="1">
          <a:blip r:embed="rId6"/>
          <a:srcRect l="2653" r="1072" b="13101"/>
          <a:stretch/>
        </p:blipFill>
        <p:spPr>
          <a:xfrm>
            <a:off x="1293221" y="117229"/>
            <a:ext cx="10768144" cy="5956663"/>
          </a:xfrm>
          <a:prstGeom prst="rect">
            <a:avLst/>
          </a:prstGeom>
        </p:spPr>
      </p:pic>
    </p:spTree>
    <p:extLst>
      <p:ext uri="{BB962C8B-B14F-4D97-AF65-F5344CB8AC3E}">
        <p14:creationId xmlns:p14="http://schemas.microsoft.com/office/powerpoint/2010/main" val="3016965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4" grpId="0" animBg="1"/>
      <p:bldP spid="15" grpId="0" animBg="1"/>
      <p:bldP spid="1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B168ED2-87ED-B9BB-D878-5421E513FDDA}"/>
              </a:ext>
            </a:extLst>
          </p:cNvPr>
          <p:cNvSpPr>
            <a:spLocks noGrp="1"/>
          </p:cNvSpPr>
          <p:nvPr>
            <p:ph type="title"/>
          </p:nvPr>
        </p:nvSpPr>
        <p:spPr/>
        <p:txBody>
          <a:bodyPr/>
          <a:lstStyle/>
          <a:p>
            <a:r>
              <a:rPr lang="pt-BR" dirty="0"/>
              <a:t>Registro de informações obstétricas</a:t>
            </a:r>
          </a:p>
        </p:txBody>
      </p:sp>
      <p:sp>
        <p:nvSpPr>
          <p:cNvPr id="4" name="Espaço Reservado para Imagem 3">
            <a:extLst>
              <a:ext uri="{FF2B5EF4-FFF2-40B4-BE49-F238E27FC236}">
                <a16:creationId xmlns:a16="http://schemas.microsoft.com/office/drawing/2014/main" id="{19F68281-D4E7-8F61-EB92-73A0ACD8BBF2}"/>
              </a:ext>
            </a:extLst>
          </p:cNvPr>
          <p:cNvSpPr>
            <a:spLocks noGrp="1"/>
          </p:cNvSpPr>
          <p:nvPr>
            <p:ph type="pic" sz="quarter" idx="10"/>
          </p:nvPr>
        </p:nvSpPr>
        <p:spPr/>
      </p:sp>
      <p:pic>
        <p:nvPicPr>
          <p:cNvPr id="7" name="Imagem 6">
            <a:extLst>
              <a:ext uri="{FF2B5EF4-FFF2-40B4-BE49-F238E27FC236}">
                <a16:creationId xmlns:a16="http://schemas.microsoft.com/office/drawing/2014/main" id="{759B24E0-678D-561E-B299-23C99C0593B3}"/>
              </a:ext>
            </a:extLst>
          </p:cNvPr>
          <p:cNvPicPr>
            <a:picLocks noChangeAspect="1"/>
          </p:cNvPicPr>
          <p:nvPr/>
        </p:nvPicPr>
        <p:blipFill rotWithShape="1">
          <a:blip r:embed="rId2"/>
          <a:srcRect l="1072" t="8595" b="20397"/>
          <a:stretch/>
        </p:blipFill>
        <p:spPr>
          <a:xfrm>
            <a:off x="1293225" y="91439"/>
            <a:ext cx="10768146" cy="5956663"/>
          </a:xfrm>
          <a:prstGeom prst="rect">
            <a:avLst/>
          </a:prstGeom>
        </p:spPr>
      </p:pic>
      <p:sp>
        <p:nvSpPr>
          <p:cNvPr id="8" name="Seta: para a Direita 7">
            <a:extLst>
              <a:ext uri="{FF2B5EF4-FFF2-40B4-BE49-F238E27FC236}">
                <a16:creationId xmlns:a16="http://schemas.microsoft.com/office/drawing/2014/main" id="{2EEE54D2-805C-E837-BE78-11CE50F9D835}"/>
              </a:ext>
            </a:extLst>
          </p:cNvPr>
          <p:cNvSpPr/>
          <p:nvPr/>
        </p:nvSpPr>
        <p:spPr>
          <a:xfrm>
            <a:off x="3305908" y="3953022"/>
            <a:ext cx="1336430" cy="42203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0" name="Imagem 9">
            <a:extLst>
              <a:ext uri="{FF2B5EF4-FFF2-40B4-BE49-F238E27FC236}">
                <a16:creationId xmlns:a16="http://schemas.microsoft.com/office/drawing/2014/main" id="{F0736254-EB62-4C65-03EB-FE3C16E7E644}"/>
              </a:ext>
            </a:extLst>
          </p:cNvPr>
          <p:cNvPicPr>
            <a:picLocks noChangeAspect="1"/>
          </p:cNvPicPr>
          <p:nvPr/>
        </p:nvPicPr>
        <p:blipFill rotWithShape="1">
          <a:blip r:embed="rId3"/>
          <a:srcRect l="3000" t="6133" b="26142"/>
          <a:stretch/>
        </p:blipFill>
        <p:spPr>
          <a:xfrm>
            <a:off x="1293224" y="91439"/>
            <a:ext cx="10768146" cy="5956663"/>
          </a:xfrm>
          <a:prstGeom prst="rect">
            <a:avLst/>
          </a:prstGeom>
        </p:spPr>
      </p:pic>
    </p:spTree>
    <p:extLst>
      <p:ext uri="{BB962C8B-B14F-4D97-AF65-F5344CB8AC3E}">
        <p14:creationId xmlns:p14="http://schemas.microsoft.com/office/powerpoint/2010/main" val="1986035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Tema do Office">
  <a:themeElements>
    <a:clrScheme name="Márcio Tintina">
      <a:dk1>
        <a:srgbClr val="000000"/>
      </a:dk1>
      <a:lt1>
        <a:srgbClr val="FFFFFF"/>
      </a:lt1>
      <a:dk2>
        <a:srgbClr val="002060"/>
      </a:dk2>
      <a:lt2>
        <a:srgbClr val="FFC000"/>
      </a:lt2>
      <a:accent1>
        <a:srgbClr val="000000"/>
      </a:accent1>
      <a:accent2>
        <a:srgbClr val="02518C"/>
      </a:accent2>
      <a:accent3>
        <a:srgbClr val="0B8ECC"/>
      </a:accent3>
      <a:accent4>
        <a:srgbClr val="168C73"/>
      </a:accent4>
      <a:accent5>
        <a:srgbClr val="67B866"/>
      </a:accent5>
      <a:accent6>
        <a:srgbClr val="FFC000"/>
      </a:accent6>
      <a:hlink>
        <a:srgbClr val="00B0F0"/>
      </a:hlink>
      <a:folHlink>
        <a:srgbClr val="FFC00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1328</TotalTime>
  <Words>965</Words>
  <Application>Microsoft Office PowerPoint</Application>
  <PresentationFormat>Widescreen</PresentationFormat>
  <Paragraphs>104</Paragraphs>
  <Slides>41</Slides>
  <Notes>0</Notes>
  <HiddenSlides>0</HiddenSlides>
  <MMClips>0</MMClips>
  <ScaleCrop>false</ScaleCrop>
  <HeadingPairs>
    <vt:vector size="6" baseType="variant">
      <vt:variant>
        <vt:lpstr>Fontes usadas</vt:lpstr>
      </vt:variant>
      <vt:variant>
        <vt:i4>7</vt:i4>
      </vt:variant>
      <vt:variant>
        <vt:lpstr>Tema</vt:lpstr>
      </vt:variant>
      <vt:variant>
        <vt:i4>2</vt:i4>
      </vt:variant>
      <vt:variant>
        <vt:lpstr>Títulos de slides</vt:lpstr>
      </vt:variant>
      <vt:variant>
        <vt:i4>41</vt:i4>
      </vt:variant>
    </vt:vector>
  </HeadingPairs>
  <TitlesOfParts>
    <vt:vector size="50" baseType="lpstr">
      <vt:lpstr>Arial</vt:lpstr>
      <vt:lpstr>Arial Rounded MT Bold</vt:lpstr>
      <vt:lpstr>Bahnschrift Condensed</vt:lpstr>
      <vt:lpstr>Bahnschrift SemiBold Condensed</vt:lpstr>
      <vt:lpstr>Calibri</vt:lpstr>
      <vt:lpstr>Calibri Light</vt:lpstr>
      <vt:lpstr>Wingdings</vt:lpstr>
      <vt:lpstr>Tema do Office</vt:lpstr>
      <vt:lpstr>Personalizar design</vt:lpstr>
      <vt:lpstr>Apresentação do PowerPoint</vt:lpstr>
      <vt:lpstr>Apresentação do PowerPoint</vt:lpstr>
      <vt:lpstr>Sinergia</vt:lpstr>
      <vt:lpstr>Folha de Rosto</vt:lpstr>
      <vt:lpstr>Folha de Rosto</vt:lpstr>
      <vt:lpstr>Antecedentes</vt:lpstr>
      <vt:lpstr>Boas Práticas</vt:lpstr>
      <vt:lpstr>Registro de Antecedentes ativos</vt:lpstr>
      <vt:lpstr>Registro de informações obstétricas</vt:lpstr>
      <vt:lpstr>Registro de antecedentes resolvidos</vt:lpstr>
      <vt:lpstr>Registro de antecedentes cirúrgicos e de internação</vt:lpstr>
      <vt:lpstr>Registro de Antecedentes Familiares</vt:lpstr>
      <vt:lpstr>SOAP</vt:lpstr>
      <vt:lpstr>Subjetivo</vt:lpstr>
      <vt:lpstr>Objetivo</vt:lpstr>
      <vt:lpstr>Avaliação</vt:lpstr>
      <vt:lpstr>Plano</vt:lpstr>
      <vt:lpstr>Para praticar</vt:lpstr>
      <vt:lpstr>Para praticar</vt:lpstr>
      <vt:lpstr>Previne Brasil</vt:lpstr>
      <vt:lpstr>Indicadores de Desempenho</vt:lpstr>
      <vt:lpstr>Primeiro Indicador</vt:lpstr>
      <vt:lpstr>PRÁTICA: colocar a gestação em Problemas e/ou condições com o w78</vt:lpstr>
      <vt:lpstr>PRÁTICA: Registrando o aborto</vt:lpstr>
      <vt:lpstr>PRÁTICA: Fazendo a visita puerperal</vt:lpstr>
      <vt:lpstr>Segundo Indicador</vt:lpstr>
      <vt:lpstr>PRÁTICA: registrando o resultado dos testes rápidos no Objetivo</vt:lpstr>
      <vt:lpstr>PRÁTICA: registrando o procedimento dos testes rápidos no Plano</vt:lpstr>
      <vt:lpstr>Terceiro Indicador</vt:lpstr>
      <vt:lpstr>Quarto Indicador</vt:lpstr>
      <vt:lpstr>PRÁTICA: Registro da prevenção no Plano</vt:lpstr>
      <vt:lpstr>PRÁTICA: Checando a lista do Sisab</vt:lpstr>
      <vt:lpstr>Quinto Indicador</vt:lpstr>
      <vt:lpstr>Sexto Indicador</vt:lpstr>
      <vt:lpstr>PRÁTICA: Checando se a hipertensão está em condição ou autorreferido</vt:lpstr>
      <vt:lpstr>PRÁTICA: Registro de PA no Objetivo</vt:lpstr>
      <vt:lpstr>PRÁTICA: Colocando a condição de Hipertensão</vt:lpstr>
      <vt:lpstr>PRÁTICA: Colocando todo atendimento de hipertenso em condição</vt:lpstr>
      <vt:lpstr>PRÁTICA: Verificar lista do SISAB</vt:lpstr>
      <vt:lpstr>Sétimo Indicador</vt:lpstr>
      <vt:lpstr>PRÁTICA: Solicitando a A1C</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Marcio Tintina</dc:creator>
  <cp:lastModifiedBy>Marcio Tintina</cp:lastModifiedBy>
  <cp:revision>30</cp:revision>
  <dcterms:created xsi:type="dcterms:W3CDTF">2023-03-10T00:01:37Z</dcterms:created>
  <dcterms:modified xsi:type="dcterms:W3CDTF">2023-07-19T14:21:08Z</dcterms:modified>
</cp:coreProperties>
</file>